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Helvetica World" panose="020B0604020202020204" charset="-128"/>
      <p:regular r:id="rId17"/>
    </p:embeddedFont>
    <p:embeddedFont>
      <p:font typeface="Helvetica World Bold" panose="020B0604020202020204" charset="-128"/>
      <p:regular r:id="rId18"/>
    </p:embeddedFont>
    <p:embeddedFont>
      <p:font typeface="Bicubik" panose="02000503020000020004" charset="0"/>
      <p:regular r:id="rId19"/>
    </p:embeddedFont>
    <p:embeddedFont>
      <p:font typeface="Open Sauce" panose="020B0604020202020204" charset="0"/>
      <p:regular r:id="rId20"/>
    </p:embeddedFont>
    <p:embeddedFont>
      <p:font typeface="Open Sauce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3" d="100"/>
          <a:sy n="53" d="100"/>
        </p:scale>
        <p:origin x="802"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36.jpeg"/><Relationship Id="rId4" Type="http://schemas.openxmlformats.org/officeDocument/2006/relationships/image" Target="../media/image35.jpeg"/></Relationships>
</file>

<file path=ppt/slides/_rels/slide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7.jpe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0.sv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0.svg"/><Relationship Id="rId7" Type="http://schemas.openxmlformats.org/officeDocument/2006/relationships/image" Target="../media/image15.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0.svg"/><Relationship Id="rId7"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jpeg"/></Relationships>
</file>

<file path=ppt/slides/_rels/slide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Freeform 2"/>
          <p:cNvSpPr/>
          <p:nvPr/>
        </p:nvSpPr>
        <p:spPr>
          <a:xfrm>
            <a:off x="-832046" y="-1874520"/>
            <a:ext cx="19120046" cy="12161520"/>
          </a:xfrm>
          <a:custGeom>
            <a:avLst/>
            <a:gdLst/>
            <a:ahLst/>
            <a:cxnLst/>
            <a:rect l="l" t="t" r="r" b="b"/>
            <a:pathLst>
              <a:path w="19120046" h="12161520">
                <a:moveTo>
                  <a:pt x="0" y="0"/>
                </a:moveTo>
                <a:lnTo>
                  <a:pt x="19120046" y="0"/>
                </a:lnTo>
                <a:lnTo>
                  <a:pt x="19120046" y="12161520"/>
                </a:lnTo>
                <a:lnTo>
                  <a:pt x="0" y="12161520"/>
                </a:lnTo>
                <a:lnTo>
                  <a:pt x="0" y="0"/>
                </a:lnTo>
                <a:close/>
              </a:path>
            </a:pathLst>
          </a:custGeom>
          <a:blipFill>
            <a:blip r:embed="rId2"/>
            <a:stretch>
              <a:fillRect t="-2274" b="-2274"/>
            </a:stretch>
          </a:blipFill>
        </p:spPr>
      </p:sp>
      <p:sp>
        <p:nvSpPr>
          <p:cNvPr id="3" name="Freeform 3"/>
          <p:cNvSpPr/>
          <p:nvPr/>
        </p:nvSpPr>
        <p:spPr>
          <a:xfrm>
            <a:off x="295640" y="9258300"/>
            <a:ext cx="1466119" cy="802367"/>
          </a:xfrm>
          <a:custGeom>
            <a:avLst/>
            <a:gdLst/>
            <a:ahLst/>
            <a:cxnLst/>
            <a:rect l="l" t="t" r="r" b="b"/>
            <a:pathLst>
              <a:path w="1466119" h="802367">
                <a:moveTo>
                  <a:pt x="0" y="0"/>
                </a:moveTo>
                <a:lnTo>
                  <a:pt x="1466120" y="0"/>
                </a:lnTo>
                <a:lnTo>
                  <a:pt x="1466120" y="802367"/>
                </a:lnTo>
                <a:lnTo>
                  <a:pt x="0" y="8023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163322" y="8930724"/>
            <a:ext cx="316219" cy="79055"/>
          </a:xfrm>
          <a:custGeom>
            <a:avLst/>
            <a:gdLst/>
            <a:ahLst/>
            <a:cxnLst/>
            <a:rect l="l" t="t" r="r" b="b"/>
            <a:pathLst>
              <a:path w="316219" h="79055">
                <a:moveTo>
                  <a:pt x="0" y="0"/>
                </a:moveTo>
                <a:lnTo>
                  <a:pt x="316220" y="0"/>
                </a:lnTo>
                <a:lnTo>
                  <a:pt x="316220" y="79055"/>
                </a:lnTo>
                <a:lnTo>
                  <a:pt x="0" y="790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809795" y="8930724"/>
            <a:ext cx="316219" cy="79055"/>
          </a:xfrm>
          <a:custGeom>
            <a:avLst/>
            <a:gdLst/>
            <a:ahLst/>
            <a:cxnLst/>
            <a:rect l="l" t="t" r="r" b="b"/>
            <a:pathLst>
              <a:path w="316219" h="79055">
                <a:moveTo>
                  <a:pt x="0" y="0"/>
                </a:moveTo>
                <a:lnTo>
                  <a:pt x="316219" y="0"/>
                </a:lnTo>
                <a:lnTo>
                  <a:pt x="316219" y="79055"/>
                </a:lnTo>
                <a:lnTo>
                  <a:pt x="0" y="790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295640" y="226333"/>
            <a:ext cx="1466119" cy="802367"/>
          </a:xfrm>
          <a:custGeom>
            <a:avLst/>
            <a:gdLst/>
            <a:ahLst/>
            <a:cxnLst/>
            <a:rect l="l" t="t" r="r" b="b"/>
            <a:pathLst>
              <a:path w="1466119" h="802367">
                <a:moveTo>
                  <a:pt x="0" y="0"/>
                </a:moveTo>
                <a:lnTo>
                  <a:pt x="1466120" y="0"/>
                </a:lnTo>
                <a:lnTo>
                  <a:pt x="1466120" y="802367"/>
                </a:lnTo>
                <a:lnTo>
                  <a:pt x="0" y="8023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6704106" y="518027"/>
            <a:ext cx="1021347" cy="1021347"/>
          </a:xfrm>
          <a:custGeom>
            <a:avLst/>
            <a:gdLst/>
            <a:ahLst/>
            <a:cxnLst/>
            <a:rect l="l" t="t" r="r" b="b"/>
            <a:pathLst>
              <a:path w="1021347" h="1021347">
                <a:moveTo>
                  <a:pt x="0" y="0"/>
                </a:moveTo>
                <a:lnTo>
                  <a:pt x="1021346" y="0"/>
                </a:lnTo>
                <a:lnTo>
                  <a:pt x="1021346" y="1021346"/>
                </a:lnTo>
                <a:lnTo>
                  <a:pt x="0" y="10213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8" name="Group 8"/>
          <p:cNvGrpSpPr/>
          <p:nvPr/>
        </p:nvGrpSpPr>
        <p:grpSpPr>
          <a:xfrm>
            <a:off x="11490618" y="5450039"/>
            <a:ext cx="6591791" cy="1527799"/>
            <a:chOff x="0" y="0"/>
            <a:chExt cx="8789054" cy="2037065"/>
          </a:xfrm>
        </p:grpSpPr>
        <p:grpSp>
          <p:nvGrpSpPr>
            <p:cNvPr id="9" name="Group 9"/>
            <p:cNvGrpSpPr/>
            <p:nvPr/>
          </p:nvGrpSpPr>
          <p:grpSpPr>
            <a:xfrm>
              <a:off x="32375" y="0"/>
              <a:ext cx="8756680" cy="2037065"/>
              <a:chOff x="0" y="0"/>
              <a:chExt cx="1729714" cy="402383"/>
            </a:xfrm>
          </p:grpSpPr>
          <p:sp>
            <p:nvSpPr>
              <p:cNvPr id="10" name="Freeform 10"/>
              <p:cNvSpPr/>
              <p:nvPr/>
            </p:nvSpPr>
            <p:spPr>
              <a:xfrm>
                <a:off x="0" y="0"/>
                <a:ext cx="1729715" cy="402383"/>
              </a:xfrm>
              <a:custGeom>
                <a:avLst/>
                <a:gdLst/>
                <a:ahLst/>
                <a:cxnLst/>
                <a:rect l="l" t="t" r="r" b="b"/>
                <a:pathLst>
                  <a:path w="1729715" h="402383">
                    <a:moveTo>
                      <a:pt x="93127" y="0"/>
                    </a:moveTo>
                    <a:lnTo>
                      <a:pt x="1636588" y="0"/>
                    </a:lnTo>
                    <a:cubicBezTo>
                      <a:pt x="1661287" y="0"/>
                      <a:pt x="1684974" y="9812"/>
                      <a:pt x="1702438" y="27276"/>
                    </a:cubicBezTo>
                    <a:cubicBezTo>
                      <a:pt x="1719903" y="44741"/>
                      <a:pt x="1729715" y="68428"/>
                      <a:pt x="1729715" y="93127"/>
                    </a:cubicBezTo>
                    <a:lnTo>
                      <a:pt x="1729715" y="309256"/>
                    </a:lnTo>
                    <a:cubicBezTo>
                      <a:pt x="1729715" y="333955"/>
                      <a:pt x="1719903" y="357642"/>
                      <a:pt x="1702438" y="375107"/>
                    </a:cubicBezTo>
                    <a:cubicBezTo>
                      <a:pt x="1684974" y="392572"/>
                      <a:pt x="1661287" y="402383"/>
                      <a:pt x="1636588" y="402383"/>
                    </a:cubicBezTo>
                    <a:lnTo>
                      <a:pt x="93127" y="402383"/>
                    </a:lnTo>
                    <a:cubicBezTo>
                      <a:pt x="41694" y="402383"/>
                      <a:pt x="0" y="360689"/>
                      <a:pt x="0" y="309256"/>
                    </a:cubicBezTo>
                    <a:lnTo>
                      <a:pt x="0" y="93127"/>
                    </a:lnTo>
                    <a:cubicBezTo>
                      <a:pt x="0" y="68428"/>
                      <a:pt x="9812" y="44741"/>
                      <a:pt x="27276" y="27276"/>
                    </a:cubicBezTo>
                    <a:cubicBezTo>
                      <a:pt x="44741" y="9812"/>
                      <a:pt x="68428" y="0"/>
                      <a:pt x="93127" y="0"/>
                    </a:cubicBezTo>
                    <a:close/>
                  </a:path>
                </a:pathLst>
              </a:custGeom>
              <a:solidFill>
                <a:srgbClr val="FF3131">
                  <a:alpha val="89804"/>
                </a:srgbClr>
              </a:solidFill>
            </p:spPr>
          </p:sp>
          <p:sp>
            <p:nvSpPr>
              <p:cNvPr id="11" name="TextBox 11"/>
              <p:cNvSpPr txBox="1"/>
              <p:nvPr/>
            </p:nvSpPr>
            <p:spPr>
              <a:xfrm>
                <a:off x="0" y="47625"/>
                <a:ext cx="1729714" cy="354758"/>
              </a:xfrm>
              <a:prstGeom prst="rect">
                <a:avLst/>
              </a:prstGeom>
            </p:spPr>
            <p:txBody>
              <a:bodyPr lIns="50800" tIns="50800" rIns="50800" bIns="50800" rtlCol="0" anchor="ctr"/>
              <a:lstStyle/>
              <a:p>
                <a:pPr algn="ctr">
                  <a:lnSpc>
                    <a:spcPts val="1120"/>
                  </a:lnSpc>
                </a:pPr>
                <a:endParaRPr/>
              </a:p>
            </p:txBody>
          </p:sp>
        </p:grpSp>
        <p:sp>
          <p:nvSpPr>
            <p:cNvPr id="12" name="TextBox 12"/>
            <p:cNvSpPr txBox="1"/>
            <p:nvPr/>
          </p:nvSpPr>
          <p:spPr>
            <a:xfrm>
              <a:off x="0" y="-8822"/>
              <a:ext cx="8789054" cy="2045887"/>
            </a:xfrm>
            <a:prstGeom prst="rect">
              <a:avLst/>
            </a:prstGeom>
          </p:spPr>
          <p:txBody>
            <a:bodyPr lIns="0" tIns="0" rIns="0" bIns="0" rtlCol="0" anchor="t">
              <a:spAutoFit/>
            </a:bodyPr>
            <a:lstStyle/>
            <a:p>
              <a:pPr algn="ctr">
                <a:lnSpc>
                  <a:spcPts val="12893"/>
                </a:lnSpc>
                <a:spcBef>
                  <a:spcPct val="0"/>
                </a:spcBef>
              </a:pPr>
              <a:r>
                <a:rPr lang="en-US" sz="9209">
                  <a:solidFill>
                    <a:srgbClr val="FFFFFF"/>
                  </a:solidFill>
                  <a:latin typeface="Bicubik"/>
                  <a:ea typeface="Bicubik"/>
                  <a:cs typeface="Bicubik"/>
                  <a:sym typeface="Bicubik"/>
                </a:rPr>
                <a:t>GROUP 8</a:t>
              </a:r>
            </a:p>
          </p:txBody>
        </p:sp>
      </p:grpSp>
      <p:grpSp>
        <p:nvGrpSpPr>
          <p:cNvPr id="13" name="Group 13"/>
          <p:cNvGrpSpPr/>
          <p:nvPr/>
        </p:nvGrpSpPr>
        <p:grpSpPr>
          <a:xfrm>
            <a:off x="9144000" y="7320803"/>
            <a:ext cx="8938409" cy="2739864"/>
            <a:chOff x="0" y="0"/>
            <a:chExt cx="11917879" cy="3653152"/>
          </a:xfrm>
        </p:grpSpPr>
        <p:grpSp>
          <p:nvGrpSpPr>
            <p:cNvPr id="14" name="Group 14"/>
            <p:cNvGrpSpPr/>
            <p:nvPr/>
          </p:nvGrpSpPr>
          <p:grpSpPr>
            <a:xfrm>
              <a:off x="0" y="0"/>
              <a:ext cx="11917879" cy="3653152"/>
              <a:chOff x="0" y="0"/>
              <a:chExt cx="2592987" cy="794821"/>
            </a:xfrm>
          </p:grpSpPr>
          <p:sp>
            <p:nvSpPr>
              <p:cNvPr id="15" name="Freeform 15"/>
              <p:cNvSpPr/>
              <p:nvPr/>
            </p:nvSpPr>
            <p:spPr>
              <a:xfrm>
                <a:off x="0" y="0"/>
                <a:ext cx="2592987" cy="794821"/>
              </a:xfrm>
              <a:custGeom>
                <a:avLst/>
                <a:gdLst/>
                <a:ahLst/>
                <a:cxnLst/>
                <a:rect l="l" t="t" r="r" b="b"/>
                <a:pathLst>
                  <a:path w="2592987" h="794821">
                    <a:moveTo>
                      <a:pt x="62123" y="0"/>
                    </a:moveTo>
                    <a:lnTo>
                      <a:pt x="2530865" y="0"/>
                    </a:lnTo>
                    <a:cubicBezTo>
                      <a:pt x="2547340" y="0"/>
                      <a:pt x="2563142" y="6545"/>
                      <a:pt x="2574792" y="18195"/>
                    </a:cubicBezTo>
                    <a:cubicBezTo>
                      <a:pt x="2586442" y="29846"/>
                      <a:pt x="2592987" y="45647"/>
                      <a:pt x="2592987" y="62123"/>
                    </a:cubicBezTo>
                    <a:lnTo>
                      <a:pt x="2592987" y="732698"/>
                    </a:lnTo>
                    <a:cubicBezTo>
                      <a:pt x="2592987" y="749174"/>
                      <a:pt x="2586442" y="764975"/>
                      <a:pt x="2574792" y="776625"/>
                    </a:cubicBezTo>
                    <a:cubicBezTo>
                      <a:pt x="2563142" y="788276"/>
                      <a:pt x="2547340" y="794821"/>
                      <a:pt x="2530865" y="794821"/>
                    </a:cubicBezTo>
                    <a:lnTo>
                      <a:pt x="62123" y="794821"/>
                    </a:lnTo>
                    <a:cubicBezTo>
                      <a:pt x="45647" y="794821"/>
                      <a:pt x="29846" y="788276"/>
                      <a:pt x="18195" y="776625"/>
                    </a:cubicBezTo>
                    <a:cubicBezTo>
                      <a:pt x="6545" y="764975"/>
                      <a:pt x="0" y="749174"/>
                      <a:pt x="0" y="732698"/>
                    </a:cubicBezTo>
                    <a:lnTo>
                      <a:pt x="0" y="62123"/>
                    </a:lnTo>
                    <a:cubicBezTo>
                      <a:pt x="0" y="45647"/>
                      <a:pt x="6545" y="29846"/>
                      <a:pt x="18195" y="18195"/>
                    </a:cubicBezTo>
                    <a:cubicBezTo>
                      <a:pt x="29846" y="6545"/>
                      <a:pt x="45647" y="0"/>
                      <a:pt x="62123" y="0"/>
                    </a:cubicBezTo>
                    <a:close/>
                  </a:path>
                </a:pathLst>
              </a:custGeom>
              <a:solidFill>
                <a:srgbClr val="FF3131">
                  <a:alpha val="89804"/>
                </a:srgbClr>
              </a:solidFill>
            </p:spPr>
          </p:sp>
          <p:sp>
            <p:nvSpPr>
              <p:cNvPr id="16" name="TextBox 16"/>
              <p:cNvSpPr txBox="1"/>
              <p:nvPr/>
            </p:nvSpPr>
            <p:spPr>
              <a:xfrm>
                <a:off x="0" y="47625"/>
                <a:ext cx="2592987" cy="747196"/>
              </a:xfrm>
              <a:prstGeom prst="rect">
                <a:avLst/>
              </a:prstGeom>
            </p:spPr>
            <p:txBody>
              <a:bodyPr lIns="50800" tIns="50800" rIns="50800" bIns="50800" rtlCol="0" anchor="ctr"/>
              <a:lstStyle/>
              <a:p>
                <a:pPr algn="ctr">
                  <a:lnSpc>
                    <a:spcPts val="1120"/>
                  </a:lnSpc>
                </a:pPr>
                <a:endParaRPr/>
              </a:p>
            </p:txBody>
          </p:sp>
        </p:grpSp>
        <p:sp>
          <p:nvSpPr>
            <p:cNvPr id="17" name="TextBox 17"/>
            <p:cNvSpPr txBox="1"/>
            <p:nvPr/>
          </p:nvSpPr>
          <p:spPr>
            <a:xfrm>
              <a:off x="0" y="174427"/>
              <a:ext cx="11564709" cy="3228098"/>
            </a:xfrm>
            <a:prstGeom prst="rect">
              <a:avLst/>
            </a:prstGeom>
          </p:spPr>
          <p:txBody>
            <a:bodyPr lIns="0" tIns="0" rIns="0" bIns="0" rtlCol="0" anchor="t">
              <a:spAutoFit/>
            </a:bodyPr>
            <a:lstStyle/>
            <a:p>
              <a:pPr algn="r">
                <a:lnSpc>
                  <a:spcPts val="4873"/>
                </a:lnSpc>
              </a:pPr>
              <a:r>
                <a:rPr lang="en-US" sz="3480" spc="-139">
                  <a:solidFill>
                    <a:srgbClr val="FFFFFF"/>
                  </a:solidFill>
                  <a:latin typeface="Helvetica World"/>
                  <a:ea typeface="Helvetica World"/>
                  <a:cs typeface="Helvetica World"/>
                  <a:sym typeface="Helvetica World"/>
                </a:rPr>
                <a:t>Yakin Nazif - 2131862642  </a:t>
              </a:r>
            </a:p>
            <a:p>
              <a:pPr algn="r">
                <a:lnSpc>
                  <a:spcPts val="4873"/>
                </a:lnSpc>
              </a:pPr>
              <a:r>
                <a:rPr lang="en-US" sz="3480" spc="-139">
                  <a:solidFill>
                    <a:srgbClr val="FFFFFF"/>
                  </a:solidFill>
                  <a:latin typeface="Helvetica World"/>
                  <a:ea typeface="Helvetica World"/>
                  <a:cs typeface="Helvetica World"/>
                  <a:sym typeface="Helvetica World"/>
                </a:rPr>
                <a:t>Unaiza Nawar Tanisha - 2131103642 </a:t>
              </a:r>
            </a:p>
            <a:p>
              <a:pPr algn="r">
                <a:lnSpc>
                  <a:spcPts val="4873"/>
                </a:lnSpc>
                <a:spcBef>
                  <a:spcPct val="0"/>
                </a:spcBef>
              </a:pPr>
              <a:r>
                <a:rPr lang="en-US" sz="3480" spc="-139">
                  <a:solidFill>
                    <a:srgbClr val="FFFFFF"/>
                  </a:solidFill>
                  <a:latin typeface="Helvetica World"/>
                  <a:ea typeface="Helvetica World"/>
                  <a:cs typeface="Helvetica World"/>
                  <a:sym typeface="Helvetica World"/>
                </a:rPr>
                <a:t>Md. Rakibul Islam Rakib -  1911977042</a:t>
              </a:r>
            </a:p>
            <a:p>
              <a:pPr algn="r">
                <a:lnSpc>
                  <a:spcPts val="4873"/>
                </a:lnSpc>
                <a:spcBef>
                  <a:spcPct val="0"/>
                </a:spcBef>
              </a:pPr>
              <a:r>
                <a:rPr lang="en-US" sz="3480" spc="-139">
                  <a:solidFill>
                    <a:srgbClr val="FFFFFF"/>
                  </a:solidFill>
                  <a:latin typeface="Helvetica World"/>
                  <a:ea typeface="Helvetica World"/>
                  <a:cs typeface="Helvetica World"/>
                  <a:sym typeface="Helvetica World"/>
                </a:rPr>
                <a:t>Md. Mobenul Islam Chowdhury - 2012022042</a:t>
              </a:r>
            </a:p>
          </p:txBody>
        </p:sp>
      </p:grpSp>
      <p:sp>
        <p:nvSpPr>
          <p:cNvPr id="18" name="TextBox 18"/>
          <p:cNvSpPr txBox="1"/>
          <p:nvPr/>
        </p:nvSpPr>
        <p:spPr>
          <a:xfrm rot="203840">
            <a:off x="4365981" y="2794823"/>
            <a:ext cx="3103707" cy="969111"/>
          </a:xfrm>
          <a:prstGeom prst="rect">
            <a:avLst/>
          </a:prstGeom>
        </p:spPr>
        <p:txBody>
          <a:bodyPr lIns="0" tIns="0" rIns="0" bIns="0" rtlCol="0" anchor="t">
            <a:spAutoFit/>
          </a:bodyPr>
          <a:lstStyle/>
          <a:p>
            <a:pPr algn="ctr">
              <a:lnSpc>
                <a:spcPts val="8592"/>
              </a:lnSpc>
              <a:spcBef>
                <a:spcPct val="0"/>
              </a:spcBef>
            </a:pPr>
            <a:r>
              <a:rPr lang="en-US" sz="5100" b="1" spc="-245" dirty="0">
                <a:solidFill>
                  <a:srgbClr val="D9D9D9"/>
                </a:solidFill>
                <a:latin typeface="Helvetica World Bold"/>
                <a:ea typeface="Helvetica World Bold"/>
                <a:cs typeface="Helvetica World Bold"/>
                <a:sym typeface="Helvetica World Bold"/>
              </a:rPr>
              <a:t>TRAFFIC</a:t>
            </a:r>
          </a:p>
        </p:txBody>
      </p:sp>
      <p:sp>
        <p:nvSpPr>
          <p:cNvPr id="19" name="TextBox 19"/>
          <p:cNvSpPr txBox="1"/>
          <p:nvPr/>
        </p:nvSpPr>
        <p:spPr>
          <a:xfrm rot="62966">
            <a:off x="2933444" y="6988330"/>
            <a:ext cx="5559037" cy="1060471"/>
          </a:xfrm>
          <a:prstGeom prst="rect">
            <a:avLst/>
          </a:prstGeom>
        </p:spPr>
        <p:txBody>
          <a:bodyPr lIns="0" tIns="0" rIns="0" bIns="0" rtlCol="0" anchor="t">
            <a:spAutoFit/>
          </a:bodyPr>
          <a:lstStyle/>
          <a:p>
            <a:pPr algn="ctr">
              <a:lnSpc>
                <a:spcPts val="3987"/>
              </a:lnSpc>
            </a:pPr>
            <a:r>
              <a:rPr lang="en-US" sz="2847" b="1" spc="-113">
                <a:solidFill>
                  <a:srgbClr val="E8ECEE"/>
                </a:solidFill>
                <a:latin typeface="Helvetica World Bold"/>
                <a:ea typeface="Helvetica World Bold"/>
                <a:cs typeface="Helvetica World Bold"/>
                <a:sym typeface="Helvetica World Bold"/>
              </a:rPr>
              <a:t>sign detection using</a:t>
            </a:r>
          </a:p>
          <a:p>
            <a:pPr algn="ctr">
              <a:lnSpc>
                <a:spcPts val="3987"/>
              </a:lnSpc>
              <a:spcBef>
                <a:spcPct val="0"/>
              </a:spcBef>
            </a:pPr>
            <a:r>
              <a:rPr lang="en-US" sz="2847" b="1" spc="-113">
                <a:solidFill>
                  <a:srgbClr val="E8ECEE"/>
                </a:solidFill>
                <a:latin typeface="Helvetica World Bold"/>
                <a:ea typeface="Helvetica World Bold"/>
                <a:cs typeface="Helvetica World Bold"/>
                <a:sym typeface="Helvetica World Bold"/>
              </a:rPr>
              <a:t>machine learning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446039"/>
            <a:ext cx="18288000" cy="1840961"/>
            <a:chOff x="0" y="0"/>
            <a:chExt cx="24384000" cy="2454614"/>
          </a:xfrm>
        </p:grpSpPr>
        <p:grpSp>
          <p:nvGrpSpPr>
            <p:cNvPr id="3" name="Group 3"/>
            <p:cNvGrpSpPr/>
            <p:nvPr/>
          </p:nvGrpSpPr>
          <p:grpSpPr>
            <a:xfrm>
              <a:off x="0" y="1363351"/>
              <a:ext cx="24384000" cy="1091263"/>
              <a:chOff x="0" y="0"/>
              <a:chExt cx="4816593" cy="215558"/>
            </a:xfrm>
          </p:grpSpPr>
          <p:sp>
            <p:nvSpPr>
              <p:cNvPr id="4" name="Freeform 4"/>
              <p:cNvSpPr/>
              <p:nvPr/>
            </p:nvSpPr>
            <p:spPr>
              <a:xfrm>
                <a:off x="0" y="0"/>
                <a:ext cx="4816592" cy="215558"/>
              </a:xfrm>
              <a:custGeom>
                <a:avLst/>
                <a:gdLst/>
                <a:ahLst/>
                <a:cxnLst/>
                <a:rect l="l" t="t" r="r" b="b"/>
                <a:pathLst>
                  <a:path w="4816592" h="215558">
                    <a:moveTo>
                      <a:pt x="0" y="0"/>
                    </a:moveTo>
                    <a:lnTo>
                      <a:pt x="4816592" y="0"/>
                    </a:lnTo>
                    <a:lnTo>
                      <a:pt x="4816592" y="215558"/>
                    </a:lnTo>
                    <a:lnTo>
                      <a:pt x="0" y="215558"/>
                    </a:lnTo>
                    <a:close/>
                  </a:path>
                </a:pathLst>
              </a:custGeom>
              <a:solidFill>
                <a:srgbClr val="FF3131"/>
              </a:solidFill>
            </p:spPr>
          </p:sp>
          <p:sp>
            <p:nvSpPr>
              <p:cNvPr id="5" name="TextBox 5"/>
              <p:cNvSpPr txBox="1"/>
              <p:nvPr/>
            </p:nvSpPr>
            <p:spPr>
              <a:xfrm>
                <a:off x="0" y="66675"/>
                <a:ext cx="4816593" cy="148883"/>
              </a:xfrm>
              <a:prstGeom prst="rect">
                <a:avLst/>
              </a:prstGeom>
            </p:spPr>
            <p:txBody>
              <a:bodyPr lIns="50800" tIns="50800" rIns="50800" bIns="50800" rtlCol="0" anchor="ctr"/>
              <a:lstStyle/>
              <a:p>
                <a:pPr algn="ctr">
                  <a:lnSpc>
                    <a:spcPts val="1439"/>
                  </a:lnSpc>
                </a:pPr>
                <a:r>
                  <a:rPr lang="en-US" sz="1799" spc="-71">
                    <a:solidFill>
                      <a:srgbClr val="FFFFFF"/>
                    </a:solidFill>
                    <a:latin typeface="Open Sauce"/>
                    <a:ea typeface="Open Sauce"/>
                    <a:cs typeface="Open Sauce"/>
                    <a:sym typeface="Open Sauce"/>
                  </a:rPr>
                  <a:t>Group 8:      Yakin Nazif      Unaiza Nawar Tanisha     Md. Rakibul Islam Rakib     Md. Mobenul Islam Chowdhury</a:t>
                </a:r>
              </a:p>
            </p:txBody>
          </p:sp>
        </p:grpSp>
        <p:sp>
          <p:nvSpPr>
            <p:cNvPr id="6" name="Freeform 6"/>
            <p:cNvSpPr/>
            <p:nvPr/>
          </p:nvSpPr>
          <p:spPr>
            <a:xfrm>
              <a:off x="21902313" y="0"/>
              <a:ext cx="2481687" cy="2454614"/>
            </a:xfrm>
            <a:custGeom>
              <a:avLst/>
              <a:gdLst/>
              <a:ahLst/>
              <a:cxnLst/>
              <a:rect l="l" t="t" r="r" b="b"/>
              <a:pathLst>
                <a:path w="2481687" h="2454614">
                  <a:moveTo>
                    <a:pt x="0" y="0"/>
                  </a:moveTo>
                  <a:lnTo>
                    <a:pt x="2481687" y="0"/>
                  </a:lnTo>
                  <a:lnTo>
                    <a:pt x="2481687" y="2454614"/>
                  </a:lnTo>
                  <a:lnTo>
                    <a:pt x="0" y="24546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7" name="Freeform 7"/>
          <p:cNvSpPr/>
          <p:nvPr/>
        </p:nvSpPr>
        <p:spPr>
          <a:xfrm>
            <a:off x="0" y="1877158"/>
            <a:ext cx="8115300" cy="3669651"/>
          </a:xfrm>
          <a:custGeom>
            <a:avLst/>
            <a:gdLst/>
            <a:ahLst/>
            <a:cxnLst/>
            <a:rect l="l" t="t" r="r" b="b"/>
            <a:pathLst>
              <a:path w="8115300" h="3669651">
                <a:moveTo>
                  <a:pt x="0" y="0"/>
                </a:moveTo>
                <a:lnTo>
                  <a:pt x="8115300" y="0"/>
                </a:lnTo>
                <a:lnTo>
                  <a:pt x="8115300" y="3669651"/>
                </a:lnTo>
                <a:lnTo>
                  <a:pt x="0" y="3669651"/>
                </a:lnTo>
                <a:lnTo>
                  <a:pt x="0" y="0"/>
                </a:lnTo>
                <a:close/>
              </a:path>
            </a:pathLst>
          </a:custGeom>
          <a:blipFill>
            <a:blip r:embed="rId4"/>
            <a:stretch>
              <a:fillRect t="-5738" r="-275" b="-1477"/>
            </a:stretch>
          </a:blipFill>
        </p:spPr>
      </p:sp>
      <p:sp>
        <p:nvSpPr>
          <p:cNvPr id="8" name="Freeform 8"/>
          <p:cNvSpPr/>
          <p:nvPr/>
        </p:nvSpPr>
        <p:spPr>
          <a:xfrm>
            <a:off x="8526051" y="1877158"/>
            <a:ext cx="6923744" cy="4509088"/>
          </a:xfrm>
          <a:custGeom>
            <a:avLst/>
            <a:gdLst/>
            <a:ahLst/>
            <a:cxnLst/>
            <a:rect l="l" t="t" r="r" b="b"/>
            <a:pathLst>
              <a:path w="6923744" h="4509088">
                <a:moveTo>
                  <a:pt x="0" y="0"/>
                </a:moveTo>
                <a:lnTo>
                  <a:pt x="6923744" y="0"/>
                </a:lnTo>
                <a:lnTo>
                  <a:pt x="6923744" y="4509088"/>
                </a:lnTo>
                <a:lnTo>
                  <a:pt x="0" y="4509088"/>
                </a:lnTo>
                <a:lnTo>
                  <a:pt x="0" y="0"/>
                </a:lnTo>
                <a:close/>
              </a:path>
            </a:pathLst>
          </a:custGeom>
          <a:blipFill>
            <a:blip r:embed="rId5"/>
            <a:stretch>
              <a:fillRect/>
            </a:stretch>
          </a:blipFill>
        </p:spPr>
      </p:sp>
      <p:sp>
        <p:nvSpPr>
          <p:cNvPr id="9" name="Freeform 9"/>
          <p:cNvSpPr/>
          <p:nvPr/>
        </p:nvSpPr>
        <p:spPr>
          <a:xfrm>
            <a:off x="0" y="5585225"/>
            <a:ext cx="8115300" cy="3781295"/>
          </a:xfrm>
          <a:custGeom>
            <a:avLst/>
            <a:gdLst/>
            <a:ahLst/>
            <a:cxnLst/>
            <a:rect l="l" t="t" r="r" b="b"/>
            <a:pathLst>
              <a:path w="8115300" h="3781295">
                <a:moveTo>
                  <a:pt x="0" y="0"/>
                </a:moveTo>
                <a:lnTo>
                  <a:pt x="8115300" y="0"/>
                </a:lnTo>
                <a:lnTo>
                  <a:pt x="8115300" y="3781295"/>
                </a:lnTo>
                <a:lnTo>
                  <a:pt x="0" y="3781295"/>
                </a:lnTo>
                <a:lnTo>
                  <a:pt x="0" y="0"/>
                </a:lnTo>
                <a:close/>
              </a:path>
            </a:pathLst>
          </a:custGeom>
          <a:blipFill>
            <a:blip r:embed="rId6"/>
            <a:stretch>
              <a:fillRect t="-3696" r="-5936" b="-3696"/>
            </a:stretch>
          </a:blipFill>
        </p:spPr>
      </p:sp>
      <p:sp>
        <p:nvSpPr>
          <p:cNvPr id="10" name="TextBox 10"/>
          <p:cNvSpPr txBox="1"/>
          <p:nvPr/>
        </p:nvSpPr>
        <p:spPr>
          <a:xfrm>
            <a:off x="8330853" y="591884"/>
            <a:ext cx="1626290" cy="861060"/>
          </a:xfrm>
          <a:prstGeom prst="rect">
            <a:avLst/>
          </a:prstGeom>
        </p:spPr>
        <p:txBody>
          <a:bodyPr wrap="square" lIns="0" tIns="0" rIns="0" bIns="0" rtlCol="0" anchor="t">
            <a:spAutoFit/>
          </a:bodyPr>
          <a:lstStyle/>
          <a:p>
            <a:pPr algn="ctr">
              <a:lnSpc>
                <a:spcPts val="7139"/>
              </a:lnSpc>
              <a:spcBef>
                <a:spcPct val="0"/>
              </a:spcBef>
            </a:pPr>
            <a:r>
              <a:rPr lang="en-US" sz="5100" b="1" spc="-204">
                <a:solidFill>
                  <a:srgbClr val="FF3131"/>
                </a:solidFill>
                <a:latin typeface="Open Sauce Bold"/>
                <a:ea typeface="Open Sauce Bold"/>
                <a:cs typeface="Open Sauce Bold"/>
                <a:sym typeface="Open Sauce Bold"/>
              </a:rPr>
              <a:t>KNN</a:t>
            </a:r>
          </a:p>
        </p:txBody>
      </p:sp>
      <p:sp>
        <p:nvSpPr>
          <p:cNvPr id="11" name="TextBox 11"/>
          <p:cNvSpPr txBox="1"/>
          <p:nvPr/>
        </p:nvSpPr>
        <p:spPr>
          <a:xfrm>
            <a:off x="8700094" y="6645275"/>
            <a:ext cx="6575659" cy="2613025"/>
          </a:xfrm>
          <a:prstGeom prst="rect">
            <a:avLst/>
          </a:prstGeom>
        </p:spPr>
        <p:txBody>
          <a:bodyPr lIns="0" tIns="0" rIns="0" bIns="0" rtlCol="0" anchor="t">
            <a:spAutoFit/>
          </a:bodyPr>
          <a:lstStyle/>
          <a:p>
            <a:pPr algn="l">
              <a:lnSpc>
                <a:spcPts val="3499"/>
              </a:lnSpc>
              <a:spcBef>
                <a:spcPct val="0"/>
              </a:spcBef>
            </a:pPr>
            <a:r>
              <a:rPr lang="en-US" sz="2499" spc="-99">
                <a:solidFill>
                  <a:srgbClr val="000000"/>
                </a:solidFill>
                <a:latin typeface="Helvetica World"/>
                <a:ea typeface="Helvetica World"/>
                <a:cs typeface="Helvetica World"/>
                <a:sym typeface="Helvetica World"/>
              </a:rPr>
              <a:t>K-Nearest Neighbors (KNN) is a supervised learning algorithm that classifies or predicts a data point based on the majority vote (classification) or average (regression) of its K closest neighbors in the feature space, measured by distance metrics like Euclidean distance.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446039"/>
            <a:ext cx="18288000" cy="1840961"/>
            <a:chOff x="0" y="0"/>
            <a:chExt cx="24384000" cy="2454614"/>
          </a:xfrm>
        </p:grpSpPr>
        <p:grpSp>
          <p:nvGrpSpPr>
            <p:cNvPr id="3" name="Group 3"/>
            <p:cNvGrpSpPr/>
            <p:nvPr/>
          </p:nvGrpSpPr>
          <p:grpSpPr>
            <a:xfrm>
              <a:off x="0" y="1363351"/>
              <a:ext cx="24384000" cy="1091263"/>
              <a:chOff x="0" y="0"/>
              <a:chExt cx="4816593" cy="215558"/>
            </a:xfrm>
          </p:grpSpPr>
          <p:sp>
            <p:nvSpPr>
              <p:cNvPr id="4" name="Freeform 4"/>
              <p:cNvSpPr/>
              <p:nvPr/>
            </p:nvSpPr>
            <p:spPr>
              <a:xfrm>
                <a:off x="0" y="0"/>
                <a:ext cx="4816592" cy="215558"/>
              </a:xfrm>
              <a:custGeom>
                <a:avLst/>
                <a:gdLst/>
                <a:ahLst/>
                <a:cxnLst/>
                <a:rect l="l" t="t" r="r" b="b"/>
                <a:pathLst>
                  <a:path w="4816592" h="215558">
                    <a:moveTo>
                      <a:pt x="0" y="0"/>
                    </a:moveTo>
                    <a:lnTo>
                      <a:pt x="4816592" y="0"/>
                    </a:lnTo>
                    <a:lnTo>
                      <a:pt x="4816592" y="215558"/>
                    </a:lnTo>
                    <a:lnTo>
                      <a:pt x="0" y="215558"/>
                    </a:lnTo>
                    <a:close/>
                  </a:path>
                </a:pathLst>
              </a:custGeom>
              <a:solidFill>
                <a:srgbClr val="FF3131"/>
              </a:solidFill>
            </p:spPr>
          </p:sp>
          <p:sp>
            <p:nvSpPr>
              <p:cNvPr id="5" name="TextBox 5"/>
              <p:cNvSpPr txBox="1"/>
              <p:nvPr/>
            </p:nvSpPr>
            <p:spPr>
              <a:xfrm>
                <a:off x="0" y="66675"/>
                <a:ext cx="4816593" cy="148883"/>
              </a:xfrm>
              <a:prstGeom prst="rect">
                <a:avLst/>
              </a:prstGeom>
            </p:spPr>
            <p:txBody>
              <a:bodyPr lIns="50800" tIns="50800" rIns="50800" bIns="50800" rtlCol="0" anchor="ctr"/>
              <a:lstStyle/>
              <a:p>
                <a:pPr algn="ctr">
                  <a:lnSpc>
                    <a:spcPts val="1439"/>
                  </a:lnSpc>
                </a:pPr>
                <a:r>
                  <a:rPr lang="en-US" sz="1799" spc="-71">
                    <a:solidFill>
                      <a:srgbClr val="FFFFFF"/>
                    </a:solidFill>
                    <a:latin typeface="Open Sauce"/>
                    <a:ea typeface="Open Sauce"/>
                    <a:cs typeface="Open Sauce"/>
                    <a:sym typeface="Open Sauce"/>
                  </a:rPr>
                  <a:t>Group 8:      Yakin Nazif      Unaiza Nawar Tanisha     Md. Rakibul Islam Rakib     Md. Mobenul Islam Chowdhury</a:t>
                </a:r>
              </a:p>
            </p:txBody>
          </p:sp>
        </p:grpSp>
        <p:sp>
          <p:nvSpPr>
            <p:cNvPr id="6" name="Freeform 6"/>
            <p:cNvSpPr/>
            <p:nvPr/>
          </p:nvSpPr>
          <p:spPr>
            <a:xfrm>
              <a:off x="21902313" y="0"/>
              <a:ext cx="2481687" cy="2454614"/>
            </a:xfrm>
            <a:custGeom>
              <a:avLst/>
              <a:gdLst/>
              <a:ahLst/>
              <a:cxnLst/>
              <a:rect l="l" t="t" r="r" b="b"/>
              <a:pathLst>
                <a:path w="2481687" h="2454614">
                  <a:moveTo>
                    <a:pt x="0" y="0"/>
                  </a:moveTo>
                  <a:lnTo>
                    <a:pt x="2481687" y="0"/>
                  </a:lnTo>
                  <a:lnTo>
                    <a:pt x="2481687" y="2454614"/>
                  </a:lnTo>
                  <a:lnTo>
                    <a:pt x="0" y="24546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7" name="Freeform 7"/>
          <p:cNvSpPr/>
          <p:nvPr/>
        </p:nvSpPr>
        <p:spPr>
          <a:xfrm>
            <a:off x="1028700" y="2119879"/>
            <a:ext cx="6015748" cy="3083703"/>
          </a:xfrm>
          <a:custGeom>
            <a:avLst/>
            <a:gdLst/>
            <a:ahLst/>
            <a:cxnLst/>
            <a:rect l="l" t="t" r="r" b="b"/>
            <a:pathLst>
              <a:path w="6015748" h="3083703">
                <a:moveTo>
                  <a:pt x="0" y="0"/>
                </a:moveTo>
                <a:lnTo>
                  <a:pt x="6015748" y="0"/>
                </a:lnTo>
                <a:lnTo>
                  <a:pt x="6015748" y="3083703"/>
                </a:lnTo>
                <a:lnTo>
                  <a:pt x="0" y="3083703"/>
                </a:lnTo>
                <a:lnTo>
                  <a:pt x="0" y="0"/>
                </a:lnTo>
                <a:close/>
              </a:path>
            </a:pathLst>
          </a:custGeom>
          <a:blipFill>
            <a:blip r:embed="rId4"/>
            <a:stretch>
              <a:fillRect/>
            </a:stretch>
          </a:blipFill>
        </p:spPr>
      </p:sp>
      <p:sp>
        <p:nvSpPr>
          <p:cNvPr id="8" name="Freeform 8"/>
          <p:cNvSpPr/>
          <p:nvPr/>
        </p:nvSpPr>
        <p:spPr>
          <a:xfrm>
            <a:off x="8245129" y="2119879"/>
            <a:ext cx="9014171" cy="6047242"/>
          </a:xfrm>
          <a:custGeom>
            <a:avLst/>
            <a:gdLst/>
            <a:ahLst/>
            <a:cxnLst/>
            <a:rect l="l" t="t" r="r" b="b"/>
            <a:pathLst>
              <a:path w="9014171" h="6047242">
                <a:moveTo>
                  <a:pt x="0" y="0"/>
                </a:moveTo>
                <a:lnTo>
                  <a:pt x="9014171" y="0"/>
                </a:lnTo>
                <a:lnTo>
                  <a:pt x="9014171" y="6047242"/>
                </a:lnTo>
                <a:lnTo>
                  <a:pt x="0" y="6047242"/>
                </a:lnTo>
                <a:lnTo>
                  <a:pt x="0" y="0"/>
                </a:lnTo>
                <a:close/>
              </a:path>
            </a:pathLst>
          </a:custGeom>
          <a:blipFill>
            <a:blip r:embed="rId5"/>
            <a:stretch>
              <a:fillRect l="-2308" r="-2308"/>
            </a:stretch>
          </a:blipFill>
        </p:spPr>
      </p:sp>
      <p:sp>
        <p:nvSpPr>
          <p:cNvPr id="9" name="TextBox 9"/>
          <p:cNvSpPr txBox="1"/>
          <p:nvPr/>
        </p:nvSpPr>
        <p:spPr>
          <a:xfrm>
            <a:off x="7517273" y="818447"/>
            <a:ext cx="1850648" cy="861060"/>
          </a:xfrm>
          <a:prstGeom prst="rect">
            <a:avLst/>
          </a:prstGeom>
        </p:spPr>
        <p:txBody>
          <a:bodyPr wrap="square" lIns="0" tIns="0" rIns="0" bIns="0" rtlCol="0" anchor="t">
            <a:spAutoFit/>
          </a:bodyPr>
          <a:lstStyle/>
          <a:p>
            <a:pPr algn="ctr">
              <a:lnSpc>
                <a:spcPts val="7139"/>
              </a:lnSpc>
              <a:spcBef>
                <a:spcPct val="0"/>
              </a:spcBef>
            </a:pPr>
            <a:r>
              <a:rPr lang="en-US" sz="5100" b="1" spc="-204" dirty="0">
                <a:solidFill>
                  <a:srgbClr val="FF3131"/>
                </a:solidFill>
                <a:latin typeface="Open Sauce Bold"/>
                <a:ea typeface="Open Sauce Bold"/>
                <a:cs typeface="Open Sauce Bold"/>
                <a:sym typeface="Open Sauce Bold"/>
              </a:rPr>
              <a:t>SVM</a:t>
            </a:r>
          </a:p>
        </p:txBody>
      </p:sp>
      <p:sp>
        <p:nvSpPr>
          <p:cNvPr id="10" name="TextBox 10"/>
          <p:cNvSpPr txBox="1"/>
          <p:nvPr/>
        </p:nvSpPr>
        <p:spPr>
          <a:xfrm>
            <a:off x="1028700" y="5554096"/>
            <a:ext cx="6575659" cy="3051175"/>
          </a:xfrm>
          <a:prstGeom prst="rect">
            <a:avLst/>
          </a:prstGeom>
        </p:spPr>
        <p:txBody>
          <a:bodyPr lIns="0" tIns="0" rIns="0" bIns="0" rtlCol="0" anchor="t">
            <a:spAutoFit/>
          </a:bodyPr>
          <a:lstStyle/>
          <a:p>
            <a:pPr algn="l">
              <a:lnSpc>
                <a:spcPts val="3499"/>
              </a:lnSpc>
              <a:spcBef>
                <a:spcPct val="0"/>
              </a:spcBef>
            </a:pPr>
            <a:r>
              <a:rPr lang="en-US" sz="2499" spc="-99">
                <a:solidFill>
                  <a:srgbClr val="000000"/>
                </a:solidFill>
                <a:latin typeface="Helvetica World"/>
                <a:ea typeface="Helvetica World"/>
                <a:cs typeface="Helvetica World"/>
                <a:sym typeface="Helvetica World"/>
              </a:rPr>
              <a:t>Support Vector Machine (SVM) is a supervised learning algorithm that finds the optimal hyperplane that maximally separates different classes by maximizing the margin between the closest data points (support vectors) of each class, and can handle non-linear boundaries using kernel functions.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446039"/>
            <a:ext cx="18288000" cy="1840961"/>
            <a:chOff x="0" y="0"/>
            <a:chExt cx="24384000" cy="2454614"/>
          </a:xfrm>
        </p:grpSpPr>
        <p:grpSp>
          <p:nvGrpSpPr>
            <p:cNvPr id="3" name="Group 3"/>
            <p:cNvGrpSpPr/>
            <p:nvPr/>
          </p:nvGrpSpPr>
          <p:grpSpPr>
            <a:xfrm>
              <a:off x="0" y="1363351"/>
              <a:ext cx="24384000" cy="1091263"/>
              <a:chOff x="0" y="0"/>
              <a:chExt cx="4816593" cy="215558"/>
            </a:xfrm>
          </p:grpSpPr>
          <p:sp>
            <p:nvSpPr>
              <p:cNvPr id="4" name="Freeform 4"/>
              <p:cNvSpPr/>
              <p:nvPr/>
            </p:nvSpPr>
            <p:spPr>
              <a:xfrm>
                <a:off x="0" y="0"/>
                <a:ext cx="4816592" cy="215558"/>
              </a:xfrm>
              <a:custGeom>
                <a:avLst/>
                <a:gdLst/>
                <a:ahLst/>
                <a:cxnLst/>
                <a:rect l="l" t="t" r="r" b="b"/>
                <a:pathLst>
                  <a:path w="4816592" h="215558">
                    <a:moveTo>
                      <a:pt x="0" y="0"/>
                    </a:moveTo>
                    <a:lnTo>
                      <a:pt x="4816592" y="0"/>
                    </a:lnTo>
                    <a:lnTo>
                      <a:pt x="4816592" y="215558"/>
                    </a:lnTo>
                    <a:lnTo>
                      <a:pt x="0" y="215558"/>
                    </a:lnTo>
                    <a:close/>
                  </a:path>
                </a:pathLst>
              </a:custGeom>
              <a:solidFill>
                <a:srgbClr val="FF3131"/>
              </a:solidFill>
            </p:spPr>
          </p:sp>
          <p:sp>
            <p:nvSpPr>
              <p:cNvPr id="5" name="TextBox 5"/>
              <p:cNvSpPr txBox="1"/>
              <p:nvPr/>
            </p:nvSpPr>
            <p:spPr>
              <a:xfrm>
                <a:off x="0" y="66675"/>
                <a:ext cx="4816593" cy="148883"/>
              </a:xfrm>
              <a:prstGeom prst="rect">
                <a:avLst/>
              </a:prstGeom>
            </p:spPr>
            <p:txBody>
              <a:bodyPr lIns="50800" tIns="50800" rIns="50800" bIns="50800" rtlCol="0" anchor="ctr"/>
              <a:lstStyle/>
              <a:p>
                <a:pPr algn="ctr">
                  <a:lnSpc>
                    <a:spcPts val="1439"/>
                  </a:lnSpc>
                </a:pPr>
                <a:r>
                  <a:rPr lang="en-US" sz="1799" spc="-71">
                    <a:solidFill>
                      <a:srgbClr val="FFFFFF"/>
                    </a:solidFill>
                    <a:latin typeface="Open Sauce"/>
                    <a:ea typeface="Open Sauce"/>
                    <a:cs typeface="Open Sauce"/>
                    <a:sym typeface="Open Sauce"/>
                  </a:rPr>
                  <a:t>Group 8:      Yakin Nazif      Unaiza Nawar Tanisha     Md. Rakibul Islam Rakib     Md. Mobenul Islam Chowdhury</a:t>
                </a:r>
              </a:p>
            </p:txBody>
          </p:sp>
        </p:grpSp>
        <p:sp>
          <p:nvSpPr>
            <p:cNvPr id="6" name="Freeform 6"/>
            <p:cNvSpPr/>
            <p:nvPr/>
          </p:nvSpPr>
          <p:spPr>
            <a:xfrm>
              <a:off x="21902313" y="0"/>
              <a:ext cx="2481687" cy="2454614"/>
            </a:xfrm>
            <a:custGeom>
              <a:avLst/>
              <a:gdLst/>
              <a:ahLst/>
              <a:cxnLst/>
              <a:rect l="l" t="t" r="r" b="b"/>
              <a:pathLst>
                <a:path w="2481687" h="2454614">
                  <a:moveTo>
                    <a:pt x="0" y="0"/>
                  </a:moveTo>
                  <a:lnTo>
                    <a:pt x="2481687" y="0"/>
                  </a:lnTo>
                  <a:lnTo>
                    <a:pt x="2481687" y="2454614"/>
                  </a:lnTo>
                  <a:lnTo>
                    <a:pt x="0" y="24546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aphicFrame>
        <p:nvGraphicFramePr>
          <p:cNvPr id="8" name="Table 7">
            <a:extLst>
              <a:ext uri="{FF2B5EF4-FFF2-40B4-BE49-F238E27FC236}">
                <a16:creationId xmlns:a16="http://schemas.microsoft.com/office/drawing/2014/main" id="{77DC7D53-F66C-5CBE-D16B-C061C14F9B27}"/>
              </a:ext>
            </a:extLst>
          </p:cNvPr>
          <p:cNvGraphicFramePr>
            <a:graphicFrameLocks noGrp="1"/>
          </p:cNvGraphicFramePr>
          <p:nvPr>
            <p:extLst>
              <p:ext uri="{D42A27DB-BD31-4B8C-83A1-F6EECF244321}">
                <p14:modId xmlns:p14="http://schemas.microsoft.com/office/powerpoint/2010/main" val="2173939431"/>
              </p:ext>
            </p:extLst>
          </p:nvPr>
        </p:nvGraphicFramePr>
        <p:xfrm>
          <a:off x="457200" y="114298"/>
          <a:ext cx="15773400" cy="8991601"/>
        </p:xfrm>
        <a:graphic>
          <a:graphicData uri="http://schemas.openxmlformats.org/drawingml/2006/table">
            <a:tbl>
              <a:tblPr/>
              <a:tblGrid>
                <a:gridCol w="5257800">
                  <a:extLst>
                    <a:ext uri="{9D8B030D-6E8A-4147-A177-3AD203B41FA5}">
                      <a16:colId xmlns:a16="http://schemas.microsoft.com/office/drawing/2014/main" val="673221297"/>
                    </a:ext>
                  </a:extLst>
                </a:gridCol>
                <a:gridCol w="5257800">
                  <a:extLst>
                    <a:ext uri="{9D8B030D-6E8A-4147-A177-3AD203B41FA5}">
                      <a16:colId xmlns:a16="http://schemas.microsoft.com/office/drawing/2014/main" val="3034514748"/>
                    </a:ext>
                  </a:extLst>
                </a:gridCol>
                <a:gridCol w="5257800">
                  <a:extLst>
                    <a:ext uri="{9D8B030D-6E8A-4147-A177-3AD203B41FA5}">
                      <a16:colId xmlns:a16="http://schemas.microsoft.com/office/drawing/2014/main" val="4255268715"/>
                    </a:ext>
                  </a:extLst>
                </a:gridCol>
              </a:tblGrid>
              <a:tr h="761152">
                <a:tc>
                  <a:txBody>
                    <a:bodyPr/>
                    <a:lstStyle/>
                    <a:p>
                      <a:pPr>
                        <a:buNone/>
                      </a:pPr>
                      <a:r>
                        <a:rPr lang="en-US" sz="1200" b="1">
                          <a:solidFill>
                            <a:srgbClr val="FFFFFF"/>
                          </a:solidFill>
                          <a:effectLst/>
                        </a:rPr>
                        <a:t>Model</a:t>
                      </a:r>
                    </a:p>
                  </a:txBody>
                  <a:tcPr marL="61624" marR="61624" marT="30812" marB="30812"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10135" cap="flat" cmpd="sng" algn="ctr">
                      <a:solidFill>
                        <a:srgbClr val="FFFFFF"/>
                      </a:solidFill>
                      <a:prstDash val="solid"/>
                      <a:round/>
                      <a:headEnd type="none" w="med" len="med"/>
                      <a:tailEnd type="none" w="med" len="med"/>
                    </a:lnT>
                    <a:lnB w="30480" cap="flat" cmpd="sng" algn="ctr">
                      <a:solidFill>
                        <a:srgbClr val="FFFFFF"/>
                      </a:solidFill>
                      <a:prstDash val="solid"/>
                      <a:round/>
                      <a:headEnd type="none" w="med" len="med"/>
                      <a:tailEnd type="none" w="med" len="med"/>
                    </a:lnB>
                    <a:solidFill>
                      <a:srgbClr val="E84574"/>
                    </a:solidFill>
                  </a:tcPr>
                </a:tc>
                <a:tc>
                  <a:txBody>
                    <a:bodyPr/>
                    <a:lstStyle/>
                    <a:p>
                      <a:pPr>
                        <a:buNone/>
                      </a:pPr>
                      <a:r>
                        <a:rPr lang="en-US" sz="1200" b="1" dirty="0">
                          <a:solidFill>
                            <a:srgbClr val="FFFFFF"/>
                          </a:solidFill>
                          <a:effectLst/>
                        </a:rPr>
                        <a:t>Advantage</a:t>
                      </a:r>
                    </a:p>
                  </a:txBody>
                  <a:tcPr marL="61624" marR="61624" marT="30812" marB="30812"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10135" cap="flat" cmpd="sng" algn="ctr">
                      <a:solidFill>
                        <a:srgbClr val="FFFFFF"/>
                      </a:solidFill>
                      <a:prstDash val="solid"/>
                      <a:round/>
                      <a:headEnd type="none" w="med" len="med"/>
                      <a:tailEnd type="none" w="med" len="med"/>
                    </a:lnT>
                    <a:lnB w="30480" cap="flat" cmpd="sng" algn="ctr">
                      <a:solidFill>
                        <a:srgbClr val="FFFFFF"/>
                      </a:solidFill>
                      <a:prstDash val="solid"/>
                      <a:round/>
                      <a:headEnd type="none" w="med" len="med"/>
                      <a:tailEnd type="none" w="med" len="med"/>
                    </a:lnB>
                    <a:solidFill>
                      <a:srgbClr val="E84574"/>
                    </a:solidFill>
                  </a:tcPr>
                </a:tc>
                <a:tc>
                  <a:txBody>
                    <a:bodyPr/>
                    <a:lstStyle/>
                    <a:p>
                      <a:pPr>
                        <a:buNone/>
                      </a:pPr>
                      <a:r>
                        <a:rPr lang="en-US" sz="1200" b="1">
                          <a:solidFill>
                            <a:srgbClr val="FFFFFF"/>
                          </a:solidFill>
                          <a:effectLst/>
                        </a:rPr>
                        <a:t>Disadvantage</a:t>
                      </a:r>
                    </a:p>
                  </a:txBody>
                  <a:tcPr marL="61624" marR="61624" marT="30812" marB="30812"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10135" cap="flat" cmpd="sng" algn="ctr">
                      <a:solidFill>
                        <a:srgbClr val="FFFFFF"/>
                      </a:solidFill>
                      <a:prstDash val="solid"/>
                      <a:round/>
                      <a:headEnd type="none" w="med" len="med"/>
                      <a:tailEnd type="none" w="med" len="med"/>
                    </a:lnT>
                    <a:lnB w="30480" cap="flat" cmpd="sng" algn="ctr">
                      <a:solidFill>
                        <a:srgbClr val="FFFFFF"/>
                      </a:solidFill>
                      <a:prstDash val="solid"/>
                      <a:round/>
                      <a:headEnd type="none" w="med" len="med"/>
                      <a:tailEnd type="none" w="med" len="med"/>
                    </a:lnB>
                    <a:solidFill>
                      <a:srgbClr val="E84574"/>
                    </a:solidFill>
                  </a:tcPr>
                </a:tc>
                <a:extLst>
                  <a:ext uri="{0D108BD9-81ED-4DB2-BD59-A6C34878D82A}">
                    <a16:rowId xmlns:a16="http://schemas.microsoft.com/office/drawing/2014/main" val="1751161873"/>
                  </a:ext>
                </a:extLst>
              </a:tr>
              <a:tr h="2326121">
                <a:tc>
                  <a:txBody>
                    <a:bodyPr/>
                    <a:lstStyle/>
                    <a:p>
                      <a:pPr>
                        <a:buNone/>
                      </a:pPr>
                      <a:r>
                        <a:rPr lang="en-US" sz="1200">
                          <a:effectLst/>
                        </a:rPr>
                        <a:t>KNN</a:t>
                      </a:r>
                    </a:p>
                  </a:txBody>
                  <a:tcPr marL="61624" marR="61624" marT="30812" marB="30812"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30480" cap="flat" cmpd="sng" algn="ctr">
                      <a:solidFill>
                        <a:srgbClr val="FFFFFF"/>
                      </a:solidFill>
                      <a:prstDash val="solid"/>
                      <a:round/>
                      <a:headEnd type="none" w="med" len="med"/>
                      <a:tailEnd type="none" w="med" len="med"/>
                    </a:lnT>
                    <a:lnB w="10135" cap="flat" cmpd="sng" algn="ctr">
                      <a:solidFill>
                        <a:srgbClr val="FFFFFF"/>
                      </a:solidFill>
                      <a:prstDash val="solid"/>
                      <a:round/>
                      <a:headEnd type="none" w="med" len="med"/>
                      <a:tailEnd type="none" w="med" len="med"/>
                    </a:lnB>
                    <a:solidFill>
                      <a:srgbClr val="F6CFD6"/>
                    </a:solidFill>
                  </a:tcPr>
                </a:tc>
                <a:tc>
                  <a:txBody>
                    <a:bodyPr/>
                    <a:lstStyle/>
                    <a:p>
                      <a:pPr algn="l" rtl="0">
                        <a:buNone/>
                      </a:pPr>
                      <a:r>
                        <a:rPr lang="en-US" sz="1200" b="0" i="0" dirty="0">
                          <a:solidFill>
                            <a:srgbClr val="000000"/>
                          </a:solidFill>
                          <a:effectLst/>
                        </a:rPr>
                        <a:t>Simple and easy to implement.</a:t>
                      </a:r>
                      <a:endParaRPr lang="en-US" sz="1200" dirty="0">
                        <a:effectLst/>
                      </a:endParaRPr>
                    </a:p>
                    <a:p>
                      <a:pPr algn="l" rtl="0">
                        <a:buNone/>
                      </a:pPr>
                      <a:r>
                        <a:rPr lang="en-US" sz="1200" b="0" i="0" dirty="0">
                          <a:solidFill>
                            <a:srgbClr val="000000"/>
                          </a:solidFill>
                          <a:effectLst/>
                        </a:rPr>
                        <a:t>No training phase required.</a:t>
                      </a:r>
                      <a:endParaRPr lang="en-US" sz="1200" dirty="0">
                        <a:effectLst/>
                      </a:endParaRPr>
                    </a:p>
                  </a:txBody>
                  <a:tcPr marL="61624" marR="61624" marT="30812" marB="30812"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30480" cap="flat" cmpd="sng" algn="ctr">
                      <a:solidFill>
                        <a:srgbClr val="FFFFFF"/>
                      </a:solidFill>
                      <a:prstDash val="solid"/>
                      <a:round/>
                      <a:headEnd type="none" w="med" len="med"/>
                      <a:tailEnd type="none" w="med" len="med"/>
                    </a:lnT>
                    <a:lnB w="10135" cap="flat" cmpd="sng" algn="ctr">
                      <a:solidFill>
                        <a:srgbClr val="FFFFFF"/>
                      </a:solidFill>
                      <a:prstDash val="solid"/>
                      <a:round/>
                      <a:headEnd type="none" w="med" len="med"/>
                      <a:tailEnd type="none" w="med" len="med"/>
                    </a:lnB>
                    <a:solidFill>
                      <a:srgbClr val="F6CFD6"/>
                    </a:solidFill>
                  </a:tcPr>
                </a:tc>
                <a:tc>
                  <a:txBody>
                    <a:bodyPr/>
                    <a:lstStyle/>
                    <a:p>
                      <a:pPr>
                        <a:buNone/>
                      </a:pPr>
                      <a:r>
                        <a:rPr lang="en-US" sz="1200">
                          <a:effectLst/>
                        </a:rPr>
                        <a:t>Sensitive to irrelevant features and noisy data.Computationally expensive for large datasets (requires storing all training samples).</a:t>
                      </a:r>
                    </a:p>
                  </a:txBody>
                  <a:tcPr marL="61624" marR="61624" marT="30812" marB="30812"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30480" cap="flat" cmpd="sng" algn="ctr">
                      <a:solidFill>
                        <a:srgbClr val="FFFFFF"/>
                      </a:solidFill>
                      <a:prstDash val="solid"/>
                      <a:round/>
                      <a:headEnd type="none" w="med" len="med"/>
                      <a:tailEnd type="none" w="med" len="med"/>
                    </a:lnT>
                    <a:lnB w="10135" cap="flat" cmpd="sng" algn="ctr">
                      <a:solidFill>
                        <a:srgbClr val="FFFFFF"/>
                      </a:solidFill>
                      <a:prstDash val="solid"/>
                      <a:round/>
                      <a:headEnd type="none" w="med" len="med"/>
                      <a:tailEnd type="none" w="med" len="med"/>
                    </a:lnB>
                    <a:solidFill>
                      <a:srgbClr val="F6CFD6"/>
                    </a:solidFill>
                  </a:tcPr>
                </a:tc>
                <a:extLst>
                  <a:ext uri="{0D108BD9-81ED-4DB2-BD59-A6C34878D82A}">
                    <a16:rowId xmlns:a16="http://schemas.microsoft.com/office/drawing/2014/main" val="902005281"/>
                  </a:ext>
                </a:extLst>
              </a:tr>
              <a:tr h="2326121">
                <a:tc>
                  <a:txBody>
                    <a:bodyPr/>
                    <a:lstStyle/>
                    <a:p>
                      <a:pPr>
                        <a:buNone/>
                      </a:pPr>
                      <a:r>
                        <a:rPr lang="en-US" sz="1200">
                          <a:effectLst/>
                        </a:rPr>
                        <a:t>SVM</a:t>
                      </a:r>
                    </a:p>
                  </a:txBody>
                  <a:tcPr marL="61624" marR="61624" marT="30812" marB="30812"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10135" cap="flat" cmpd="sng" algn="ctr">
                      <a:solidFill>
                        <a:srgbClr val="FFFFFF"/>
                      </a:solidFill>
                      <a:prstDash val="solid"/>
                      <a:round/>
                      <a:headEnd type="none" w="med" len="med"/>
                      <a:tailEnd type="none" w="med" len="med"/>
                    </a:lnT>
                    <a:lnB w="10135" cap="flat" cmpd="sng" algn="ctr">
                      <a:solidFill>
                        <a:srgbClr val="FFFFFF"/>
                      </a:solidFill>
                      <a:prstDash val="solid"/>
                      <a:round/>
                      <a:headEnd type="none" w="med" len="med"/>
                      <a:tailEnd type="none" w="med" len="med"/>
                    </a:lnB>
                    <a:solidFill>
                      <a:srgbClr val="FBE9EC"/>
                    </a:solidFill>
                  </a:tcPr>
                </a:tc>
                <a:tc>
                  <a:txBody>
                    <a:bodyPr/>
                    <a:lstStyle/>
                    <a:p>
                      <a:pPr>
                        <a:buNone/>
                      </a:pPr>
                      <a:r>
                        <a:rPr lang="en-US" sz="1200">
                          <a:effectLst/>
                        </a:rPr>
                        <a:t>Effective for high-dimensional datasets (e.g., image features).Works well with smaller datasets due to its reliance on support vectors.</a:t>
                      </a:r>
                    </a:p>
                  </a:txBody>
                  <a:tcPr marL="61624" marR="61624" marT="30812" marB="30812"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10135" cap="flat" cmpd="sng" algn="ctr">
                      <a:solidFill>
                        <a:srgbClr val="FFFFFF"/>
                      </a:solidFill>
                      <a:prstDash val="solid"/>
                      <a:round/>
                      <a:headEnd type="none" w="med" len="med"/>
                      <a:tailEnd type="none" w="med" len="med"/>
                    </a:lnT>
                    <a:lnB w="10135" cap="flat" cmpd="sng" algn="ctr">
                      <a:solidFill>
                        <a:srgbClr val="FFFFFF"/>
                      </a:solidFill>
                      <a:prstDash val="solid"/>
                      <a:round/>
                      <a:headEnd type="none" w="med" len="med"/>
                      <a:tailEnd type="none" w="med" len="med"/>
                    </a:lnB>
                    <a:solidFill>
                      <a:srgbClr val="FBE9EC"/>
                    </a:solidFill>
                  </a:tcPr>
                </a:tc>
                <a:tc>
                  <a:txBody>
                    <a:bodyPr/>
                    <a:lstStyle/>
                    <a:p>
                      <a:pPr algn="l" rtl="0">
                        <a:buNone/>
                      </a:pPr>
                      <a:r>
                        <a:rPr lang="en-US" sz="1200" b="0" i="0">
                          <a:solidFill>
                            <a:srgbClr val="000000"/>
                          </a:solidFill>
                          <a:effectLst/>
                        </a:rPr>
                        <a:t>Computationally expensive for large datasets.</a:t>
                      </a:r>
                      <a:endParaRPr lang="en-US" sz="1200">
                        <a:effectLst/>
                      </a:endParaRPr>
                    </a:p>
                    <a:p>
                      <a:pPr algn="l" rtl="0">
                        <a:buNone/>
                      </a:pPr>
                      <a:r>
                        <a:rPr lang="en-US" sz="1200" b="0" i="0">
                          <a:solidFill>
                            <a:srgbClr val="000000"/>
                          </a:solidFill>
                          <a:effectLst/>
                        </a:rPr>
                        <a:t>Sensitive to noise and outliers</a:t>
                      </a:r>
                      <a:endParaRPr lang="en-US" sz="1200">
                        <a:effectLst/>
                      </a:endParaRPr>
                    </a:p>
                  </a:txBody>
                  <a:tcPr marL="61624" marR="61624" marT="30812" marB="30812"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10135" cap="flat" cmpd="sng" algn="ctr">
                      <a:solidFill>
                        <a:srgbClr val="FFFFFF"/>
                      </a:solidFill>
                      <a:prstDash val="solid"/>
                      <a:round/>
                      <a:headEnd type="none" w="med" len="med"/>
                      <a:tailEnd type="none" w="med" len="med"/>
                    </a:lnT>
                    <a:lnB w="10135" cap="flat" cmpd="sng" algn="ctr">
                      <a:solidFill>
                        <a:srgbClr val="FFFFFF"/>
                      </a:solidFill>
                      <a:prstDash val="solid"/>
                      <a:round/>
                      <a:headEnd type="none" w="med" len="med"/>
                      <a:tailEnd type="none" w="med" len="med"/>
                    </a:lnB>
                    <a:solidFill>
                      <a:srgbClr val="FBE9EC"/>
                    </a:solidFill>
                  </a:tcPr>
                </a:tc>
                <a:extLst>
                  <a:ext uri="{0D108BD9-81ED-4DB2-BD59-A6C34878D82A}">
                    <a16:rowId xmlns:a16="http://schemas.microsoft.com/office/drawing/2014/main" val="691266139"/>
                  </a:ext>
                </a:extLst>
              </a:tr>
              <a:tr h="1958839">
                <a:tc>
                  <a:txBody>
                    <a:bodyPr/>
                    <a:lstStyle/>
                    <a:p>
                      <a:pPr>
                        <a:buNone/>
                      </a:pPr>
                      <a:r>
                        <a:rPr lang="en-US" sz="1200">
                          <a:effectLst/>
                        </a:rPr>
                        <a:t>Random Forest</a:t>
                      </a:r>
                    </a:p>
                  </a:txBody>
                  <a:tcPr marL="61624" marR="61624" marT="30812" marB="30812"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10135" cap="flat" cmpd="sng" algn="ctr">
                      <a:solidFill>
                        <a:srgbClr val="FFFFFF"/>
                      </a:solidFill>
                      <a:prstDash val="solid"/>
                      <a:round/>
                      <a:headEnd type="none" w="med" len="med"/>
                      <a:tailEnd type="none" w="med" len="med"/>
                    </a:lnT>
                    <a:lnB w="10135" cap="flat" cmpd="sng" algn="ctr">
                      <a:solidFill>
                        <a:srgbClr val="FFFFFF"/>
                      </a:solidFill>
                      <a:prstDash val="solid"/>
                      <a:round/>
                      <a:headEnd type="none" w="med" len="med"/>
                      <a:tailEnd type="none" w="med" len="med"/>
                    </a:lnB>
                    <a:solidFill>
                      <a:srgbClr val="F6CFD6"/>
                    </a:solidFill>
                  </a:tcPr>
                </a:tc>
                <a:tc>
                  <a:txBody>
                    <a:bodyPr/>
                    <a:lstStyle/>
                    <a:p>
                      <a:pPr>
                        <a:buNone/>
                      </a:pPr>
                      <a:r>
                        <a:rPr lang="en-US" sz="1200">
                          <a:effectLst/>
                        </a:rPr>
                        <a:t>Robust to overfitting compared to a single decision tree.Performs feature selection during training.</a:t>
                      </a:r>
                    </a:p>
                  </a:txBody>
                  <a:tcPr marL="61624" marR="61624" marT="30812" marB="30812"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10135" cap="flat" cmpd="sng" algn="ctr">
                      <a:solidFill>
                        <a:srgbClr val="FFFFFF"/>
                      </a:solidFill>
                      <a:prstDash val="solid"/>
                      <a:round/>
                      <a:headEnd type="none" w="med" len="med"/>
                      <a:tailEnd type="none" w="med" len="med"/>
                    </a:lnT>
                    <a:lnB w="10135" cap="flat" cmpd="sng" algn="ctr">
                      <a:solidFill>
                        <a:srgbClr val="FFFFFF"/>
                      </a:solidFill>
                      <a:prstDash val="solid"/>
                      <a:round/>
                      <a:headEnd type="none" w="med" len="med"/>
                      <a:tailEnd type="none" w="med" len="med"/>
                    </a:lnB>
                    <a:solidFill>
                      <a:srgbClr val="F6CFD6"/>
                    </a:solidFill>
                  </a:tcPr>
                </a:tc>
                <a:tc>
                  <a:txBody>
                    <a:bodyPr/>
                    <a:lstStyle/>
                    <a:p>
                      <a:pPr>
                        <a:buNone/>
                      </a:pPr>
                      <a:r>
                        <a:rPr lang="en-US" sz="1200">
                          <a:effectLst/>
                        </a:rPr>
                        <a:t>Computationally expensive for large datasets.Can overfit with small datasets and deep trees.</a:t>
                      </a:r>
                    </a:p>
                  </a:txBody>
                  <a:tcPr marL="61624" marR="61624" marT="30812" marB="30812"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10135" cap="flat" cmpd="sng" algn="ctr">
                      <a:solidFill>
                        <a:srgbClr val="FFFFFF"/>
                      </a:solidFill>
                      <a:prstDash val="solid"/>
                      <a:round/>
                      <a:headEnd type="none" w="med" len="med"/>
                      <a:tailEnd type="none" w="med" len="med"/>
                    </a:lnT>
                    <a:lnB w="10135" cap="flat" cmpd="sng" algn="ctr">
                      <a:solidFill>
                        <a:srgbClr val="FFFFFF"/>
                      </a:solidFill>
                      <a:prstDash val="solid"/>
                      <a:round/>
                      <a:headEnd type="none" w="med" len="med"/>
                      <a:tailEnd type="none" w="med" len="med"/>
                    </a:lnB>
                    <a:solidFill>
                      <a:srgbClr val="F6CFD6"/>
                    </a:solidFill>
                  </a:tcPr>
                </a:tc>
                <a:extLst>
                  <a:ext uri="{0D108BD9-81ED-4DB2-BD59-A6C34878D82A}">
                    <a16:rowId xmlns:a16="http://schemas.microsoft.com/office/drawing/2014/main" val="2452399058"/>
                  </a:ext>
                </a:extLst>
              </a:tr>
              <a:tr h="1619368">
                <a:tc>
                  <a:txBody>
                    <a:bodyPr/>
                    <a:lstStyle/>
                    <a:p>
                      <a:pPr>
                        <a:buNone/>
                      </a:pPr>
                      <a:r>
                        <a:rPr lang="en-US" sz="1200">
                          <a:effectLst/>
                        </a:rPr>
                        <a:t>Template Matching</a:t>
                      </a:r>
                    </a:p>
                  </a:txBody>
                  <a:tcPr marL="61624" marR="61624" marT="30812" marB="30812"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10135" cap="flat" cmpd="sng" algn="ctr">
                      <a:solidFill>
                        <a:srgbClr val="FFFFFF"/>
                      </a:solidFill>
                      <a:prstDash val="solid"/>
                      <a:round/>
                      <a:headEnd type="none" w="med" len="med"/>
                      <a:tailEnd type="none" w="med" len="med"/>
                    </a:lnT>
                    <a:lnB w="10135" cap="flat" cmpd="sng" algn="ctr">
                      <a:solidFill>
                        <a:srgbClr val="FFFFFF"/>
                      </a:solidFill>
                      <a:prstDash val="solid"/>
                      <a:round/>
                      <a:headEnd type="none" w="med" len="med"/>
                      <a:tailEnd type="none" w="med" len="med"/>
                    </a:lnB>
                    <a:solidFill>
                      <a:srgbClr val="FBE9EC"/>
                    </a:solidFill>
                  </a:tcPr>
                </a:tc>
                <a:tc>
                  <a:txBody>
                    <a:bodyPr/>
                    <a:lstStyle/>
                    <a:p>
                      <a:pPr>
                        <a:buNone/>
                      </a:pPr>
                      <a:r>
                        <a:rPr lang="en-US" sz="1200">
                          <a:effectLst/>
                        </a:rPr>
                        <a:t>Simple and works well for object detection in controlled environments</a:t>
                      </a:r>
                    </a:p>
                  </a:txBody>
                  <a:tcPr marL="61624" marR="61624" marT="30812" marB="30812"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10135" cap="flat" cmpd="sng" algn="ctr">
                      <a:solidFill>
                        <a:srgbClr val="FFFFFF"/>
                      </a:solidFill>
                      <a:prstDash val="solid"/>
                      <a:round/>
                      <a:headEnd type="none" w="med" len="med"/>
                      <a:tailEnd type="none" w="med" len="med"/>
                    </a:lnT>
                    <a:lnB w="10135" cap="flat" cmpd="sng" algn="ctr">
                      <a:solidFill>
                        <a:srgbClr val="FFFFFF"/>
                      </a:solidFill>
                      <a:prstDash val="solid"/>
                      <a:round/>
                      <a:headEnd type="none" w="med" len="med"/>
                      <a:tailEnd type="none" w="med" len="med"/>
                    </a:lnB>
                    <a:solidFill>
                      <a:srgbClr val="FBE9EC"/>
                    </a:solidFill>
                  </a:tcPr>
                </a:tc>
                <a:tc>
                  <a:txBody>
                    <a:bodyPr/>
                    <a:lstStyle/>
                    <a:p>
                      <a:pPr>
                        <a:buNone/>
                      </a:pPr>
                      <a:r>
                        <a:rPr lang="en-US" sz="1200" dirty="0">
                          <a:effectLst/>
                        </a:rPr>
                        <a:t>Computationally expensive for large template and search areas.</a:t>
                      </a:r>
                    </a:p>
                  </a:txBody>
                  <a:tcPr marL="61624" marR="61624" marT="30812" marB="30812"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10135" cap="flat" cmpd="sng" algn="ctr">
                      <a:solidFill>
                        <a:srgbClr val="FFFFFF"/>
                      </a:solidFill>
                      <a:prstDash val="solid"/>
                      <a:round/>
                      <a:headEnd type="none" w="med" len="med"/>
                      <a:tailEnd type="none" w="med" len="med"/>
                    </a:lnT>
                    <a:lnB w="10135" cap="flat" cmpd="sng" algn="ctr">
                      <a:solidFill>
                        <a:srgbClr val="FFFFFF"/>
                      </a:solidFill>
                      <a:prstDash val="solid"/>
                      <a:round/>
                      <a:headEnd type="none" w="med" len="med"/>
                      <a:tailEnd type="none" w="med" len="med"/>
                    </a:lnB>
                    <a:solidFill>
                      <a:srgbClr val="FBE9EC"/>
                    </a:solidFill>
                  </a:tcPr>
                </a:tc>
                <a:extLst>
                  <a:ext uri="{0D108BD9-81ED-4DB2-BD59-A6C34878D82A}">
                    <a16:rowId xmlns:a16="http://schemas.microsoft.com/office/drawing/2014/main" val="3989642008"/>
                  </a:ext>
                </a:extLst>
              </a:tr>
            </a:tbl>
          </a:graphicData>
        </a:graphic>
      </p:graphicFrame>
      <p:sp>
        <p:nvSpPr>
          <p:cNvPr id="9" name="Rectangle 1">
            <a:extLst>
              <a:ext uri="{FF2B5EF4-FFF2-40B4-BE49-F238E27FC236}">
                <a16:creationId xmlns:a16="http://schemas.microsoft.com/office/drawing/2014/main" id="{F2A3FBF5-E483-C436-09E5-26C8398AECA9}"/>
              </a:ext>
            </a:extLst>
          </p:cNvPr>
          <p:cNvSpPr>
            <a:spLocks noChangeArrowheads="1"/>
          </p:cNvSpPr>
          <p:nvPr/>
        </p:nvSpPr>
        <p:spPr bwMode="auto">
          <a:xfrm>
            <a:off x="-2625484" y="1591055"/>
            <a:ext cx="52011134" cy="55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446039"/>
            <a:ext cx="18288000" cy="1840961"/>
            <a:chOff x="0" y="0"/>
            <a:chExt cx="24384000" cy="2454614"/>
          </a:xfrm>
        </p:grpSpPr>
        <p:grpSp>
          <p:nvGrpSpPr>
            <p:cNvPr id="3" name="Group 3"/>
            <p:cNvGrpSpPr/>
            <p:nvPr/>
          </p:nvGrpSpPr>
          <p:grpSpPr>
            <a:xfrm>
              <a:off x="0" y="1363351"/>
              <a:ext cx="24384000" cy="1091263"/>
              <a:chOff x="0" y="0"/>
              <a:chExt cx="4816593" cy="215558"/>
            </a:xfrm>
          </p:grpSpPr>
          <p:sp>
            <p:nvSpPr>
              <p:cNvPr id="4" name="Freeform 4"/>
              <p:cNvSpPr/>
              <p:nvPr/>
            </p:nvSpPr>
            <p:spPr>
              <a:xfrm>
                <a:off x="0" y="0"/>
                <a:ext cx="4816592" cy="215558"/>
              </a:xfrm>
              <a:custGeom>
                <a:avLst/>
                <a:gdLst/>
                <a:ahLst/>
                <a:cxnLst/>
                <a:rect l="l" t="t" r="r" b="b"/>
                <a:pathLst>
                  <a:path w="4816592" h="215558">
                    <a:moveTo>
                      <a:pt x="0" y="0"/>
                    </a:moveTo>
                    <a:lnTo>
                      <a:pt x="4816592" y="0"/>
                    </a:lnTo>
                    <a:lnTo>
                      <a:pt x="4816592" y="215558"/>
                    </a:lnTo>
                    <a:lnTo>
                      <a:pt x="0" y="215558"/>
                    </a:lnTo>
                    <a:close/>
                  </a:path>
                </a:pathLst>
              </a:custGeom>
              <a:solidFill>
                <a:srgbClr val="FF3131"/>
              </a:solidFill>
            </p:spPr>
          </p:sp>
          <p:sp>
            <p:nvSpPr>
              <p:cNvPr id="5" name="TextBox 5"/>
              <p:cNvSpPr txBox="1"/>
              <p:nvPr/>
            </p:nvSpPr>
            <p:spPr>
              <a:xfrm>
                <a:off x="0" y="66675"/>
                <a:ext cx="4816593" cy="148883"/>
              </a:xfrm>
              <a:prstGeom prst="rect">
                <a:avLst/>
              </a:prstGeom>
            </p:spPr>
            <p:txBody>
              <a:bodyPr lIns="50800" tIns="50800" rIns="50800" bIns="50800" rtlCol="0" anchor="ctr"/>
              <a:lstStyle/>
              <a:p>
                <a:pPr algn="ctr">
                  <a:lnSpc>
                    <a:spcPts val="1439"/>
                  </a:lnSpc>
                </a:pPr>
                <a:r>
                  <a:rPr lang="en-US" sz="1799" spc="-71">
                    <a:solidFill>
                      <a:srgbClr val="FFFFFF"/>
                    </a:solidFill>
                    <a:latin typeface="Open Sauce"/>
                    <a:ea typeface="Open Sauce"/>
                    <a:cs typeface="Open Sauce"/>
                    <a:sym typeface="Open Sauce"/>
                  </a:rPr>
                  <a:t>Group 8:      Yakin Nazif      Unaiza Nawar Tanisha     Md. Rakibul Islam Rakib     Md. Mobenul Islam Chowdhury</a:t>
                </a:r>
              </a:p>
            </p:txBody>
          </p:sp>
        </p:grpSp>
        <p:sp>
          <p:nvSpPr>
            <p:cNvPr id="6" name="Freeform 6"/>
            <p:cNvSpPr/>
            <p:nvPr/>
          </p:nvSpPr>
          <p:spPr>
            <a:xfrm>
              <a:off x="21902313" y="0"/>
              <a:ext cx="2481687" cy="2454614"/>
            </a:xfrm>
            <a:custGeom>
              <a:avLst/>
              <a:gdLst/>
              <a:ahLst/>
              <a:cxnLst/>
              <a:rect l="l" t="t" r="r" b="b"/>
              <a:pathLst>
                <a:path w="2481687" h="2454614">
                  <a:moveTo>
                    <a:pt x="0" y="0"/>
                  </a:moveTo>
                  <a:lnTo>
                    <a:pt x="2481687" y="0"/>
                  </a:lnTo>
                  <a:lnTo>
                    <a:pt x="2481687" y="2454614"/>
                  </a:lnTo>
                  <a:lnTo>
                    <a:pt x="0" y="24546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7" name="TextBox 7"/>
          <p:cNvSpPr txBox="1"/>
          <p:nvPr/>
        </p:nvSpPr>
        <p:spPr>
          <a:xfrm>
            <a:off x="5026930" y="919752"/>
            <a:ext cx="7511876" cy="833241"/>
          </a:xfrm>
          <a:prstGeom prst="rect">
            <a:avLst/>
          </a:prstGeom>
        </p:spPr>
        <p:txBody>
          <a:bodyPr wrap="square" lIns="0" tIns="0" rIns="0" bIns="0" rtlCol="0" anchor="t">
            <a:spAutoFit/>
          </a:bodyPr>
          <a:lstStyle/>
          <a:p>
            <a:pPr algn="ctr">
              <a:lnSpc>
                <a:spcPts val="7139"/>
              </a:lnSpc>
              <a:spcBef>
                <a:spcPct val="0"/>
              </a:spcBef>
            </a:pPr>
            <a:r>
              <a:rPr lang="en-US" sz="5099" b="1" spc="-203" dirty="0">
                <a:solidFill>
                  <a:srgbClr val="FF3131"/>
                </a:solidFill>
                <a:latin typeface="Open Sauce Bold"/>
                <a:ea typeface="Open Sauce Bold"/>
                <a:cs typeface="Open Sauce Bold"/>
                <a:sym typeface="Open Sauce Bold"/>
              </a:rPr>
              <a:t>Challenges &amp; Solutions</a:t>
            </a:r>
          </a:p>
        </p:txBody>
      </p:sp>
      <p:sp>
        <p:nvSpPr>
          <p:cNvPr id="8" name="TextBox 8"/>
          <p:cNvSpPr txBox="1"/>
          <p:nvPr/>
        </p:nvSpPr>
        <p:spPr>
          <a:xfrm>
            <a:off x="1028700" y="2390829"/>
            <a:ext cx="15508337" cy="6055210"/>
          </a:xfrm>
          <a:prstGeom prst="rect">
            <a:avLst/>
          </a:prstGeom>
        </p:spPr>
        <p:txBody>
          <a:bodyPr lIns="0" tIns="0" rIns="0" bIns="0" rtlCol="0" anchor="t">
            <a:spAutoFit/>
          </a:bodyPr>
          <a:lstStyle/>
          <a:p>
            <a:pPr algn="l">
              <a:lnSpc>
                <a:spcPts val="5398"/>
              </a:lnSpc>
              <a:spcBef>
                <a:spcPct val="0"/>
              </a:spcBef>
            </a:pPr>
            <a:r>
              <a:rPr lang="en-US" sz="3855" spc="-154" dirty="0">
                <a:solidFill>
                  <a:srgbClr val="000000"/>
                </a:solidFill>
                <a:latin typeface="Open Sauce"/>
                <a:ea typeface="Open Sauce"/>
                <a:cs typeface="Open Sauce"/>
                <a:sym typeface="Open Sauce"/>
              </a:rPr>
              <a:t>Throughout the project, we collectively have faced :</a:t>
            </a:r>
          </a:p>
          <a:p>
            <a:pPr algn="l">
              <a:lnSpc>
                <a:spcPts val="5398"/>
              </a:lnSpc>
              <a:spcBef>
                <a:spcPct val="0"/>
              </a:spcBef>
            </a:pPr>
            <a:r>
              <a:rPr lang="en-US" sz="3855" spc="-154" dirty="0">
                <a:solidFill>
                  <a:srgbClr val="000000"/>
                </a:solidFill>
                <a:latin typeface="Open Sauce"/>
                <a:ea typeface="Open Sauce"/>
                <a:cs typeface="Open Sauce"/>
                <a:sym typeface="Open Sauce"/>
              </a:rPr>
              <a:t>​</a:t>
            </a:r>
          </a:p>
          <a:p>
            <a:pPr marL="832489" lvl="1" indent="-416244" algn="l">
              <a:lnSpc>
                <a:spcPts val="5398"/>
              </a:lnSpc>
              <a:buFont typeface="Arial"/>
              <a:buChar char="•"/>
            </a:pPr>
            <a:r>
              <a:rPr lang="en-US" sz="3855" spc="-154" dirty="0">
                <a:solidFill>
                  <a:srgbClr val="000000"/>
                </a:solidFill>
                <a:latin typeface="Open Sauce"/>
                <a:ea typeface="Open Sauce"/>
                <a:cs typeface="Open Sauce"/>
                <a:sym typeface="Open Sauce"/>
              </a:rPr>
              <a:t>Challenge: We faced Overfitting due to small dataset.​</a:t>
            </a:r>
          </a:p>
          <a:p>
            <a:pPr algn="l">
              <a:lnSpc>
                <a:spcPts val="5398"/>
              </a:lnSpc>
              <a:spcBef>
                <a:spcPct val="0"/>
              </a:spcBef>
            </a:pPr>
            <a:r>
              <a:rPr lang="en-US" sz="3855" spc="-154" dirty="0">
                <a:solidFill>
                  <a:srgbClr val="000000"/>
                </a:solidFill>
                <a:latin typeface="Open Sauce"/>
                <a:ea typeface="Open Sauce"/>
                <a:cs typeface="Open Sauce"/>
                <a:sym typeface="Open Sauce"/>
              </a:rPr>
              <a:t>    Solution: Implement cross-validation and regularization.​</a:t>
            </a:r>
          </a:p>
          <a:p>
            <a:pPr marL="832489" lvl="1" indent="-416244" algn="l">
              <a:lnSpc>
                <a:spcPts val="5398"/>
              </a:lnSpc>
              <a:buFont typeface="Arial"/>
              <a:buChar char="•"/>
            </a:pPr>
            <a:r>
              <a:rPr lang="en-US" sz="3855" spc="-154" dirty="0">
                <a:solidFill>
                  <a:srgbClr val="000000"/>
                </a:solidFill>
                <a:latin typeface="Open Sauce"/>
                <a:ea typeface="Open Sauce"/>
                <a:cs typeface="Open Sauce"/>
                <a:sym typeface="Open Sauce"/>
              </a:rPr>
              <a:t>Challenge: Complex backgrounds or partial occlusion of stop signs.​</a:t>
            </a:r>
          </a:p>
          <a:p>
            <a:pPr algn="l">
              <a:lnSpc>
                <a:spcPts val="5398"/>
              </a:lnSpc>
              <a:spcBef>
                <a:spcPct val="0"/>
              </a:spcBef>
            </a:pPr>
            <a:r>
              <a:rPr lang="en-US" sz="3855" spc="-154" dirty="0">
                <a:solidFill>
                  <a:srgbClr val="000000"/>
                </a:solidFill>
                <a:latin typeface="Open Sauce"/>
                <a:ea typeface="Open Sauce"/>
                <a:cs typeface="Open Sauce"/>
                <a:sym typeface="Open Sauce"/>
              </a:rPr>
              <a:t>    Solution: We used advanced feature extractors (e.g., HOG, CNNs).​</a:t>
            </a:r>
          </a:p>
          <a:p>
            <a:pPr marL="832489" lvl="1" indent="-416244" algn="l">
              <a:lnSpc>
                <a:spcPts val="5398"/>
              </a:lnSpc>
              <a:buFont typeface="Arial"/>
              <a:buChar char="•"/>
            </a:pPr>
            <a:r>
              <a:rPr lang="en-US" sz="3855" spc="-154" dirty="0">
                <a:solidFill>
                  <a:srgbClr val="000000"/>
                </a:solidFill>
                <a:latin typeface="Open Sauce"/>
                <a:ea typeface="Open Sauce"/>
                <a:cs typeface="Open Sauce"/>
                <a:sym typeface="Open Sauce"/>
              </a:rPr>
              <a:t>Challenge : Variation in visibility of images​</a:t>
            </a:r>
          </a:p>
          <a:p>
            <a:pPr algn="l">
              <a:lnSpc>
                <a:spcPts val="5398"/>
              </a:lnSpc>
              <a:spcBef>
                <a:spcPct val="0"/>
              </a:spcBef>
            </a:pPr>
            <a:r>
              <a:rPr lang="en-US" sz="3855" spc="-154" dirty="0">
                <a:solidFill>
                  <a:srgbClr val="000000"/>
                </a:solidFill>
                <a:latin typeface="Open Sauce"/>
                <a:ea typeface="Open Sauce"/>
                <a:cs typeface="Open Sauce"/>
                <a:sym typeface="Open Sauce"/>
              </a:rPr>
              <a:t>    Solution : Data augmentation increased accuracy from 80% to 92%​</a:t>
            </a:r>
          </a:p>
          <a:p>
            <a:pPr algn="l">
              <a:lnSpc>
                <a:spcPts val="5398"/>
              </a:lnSpc>
              <a:spcBef>
                <a:spcPct val="0"/>
              </a:spcBef>
            </a:pPr>
            <a:r>
              <a:rPr lang="en-US" sz="3855" spc="-154" dirty="0">
                <a:solidFill>
                  <a:srgbClr val="000000"/>
                </a:solidFill>
                <a:latin typeface="Open Sauce"/>
                <a:ea typeface="Open Sauce"/>
                <a:cs typeface="Open Sauce"/>
                <a:sym typeface="Open Sauce"/>
              </a:rPr>
              <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446039"/>
            <a:ext cx="18288000" cy="1840961"/>
            <a:chOff x="0" y="0"/>
            <a:chExt cx="24384000" cy="2454614"/>
          </a:xfrm>
        </p:grpSpPr>
        <p:grpSp>
          <p:nvGrpSpPr>
            <p:cNvPr id="3" name="Group 3"/>
            <p:cNvGrpSpPr/>
            <p:nvPr/>
          </p:nvGrpSpPr>
          <p:grpSpPr>
            <a:xfrm>
              <a:off x="0" y="1363351"/>
              <a:ext cx="24384000" cy="1091263"/>
              <a:chOff x="0" y="0"/>
              <a:chExt cx="4816593" cy="215558"/>
            </a:xfrm>
          </p:grpSpPr>
          <p:sp>
            <p:nvSpPr>
              <p:cNvPr id="4" name="Freeform 4"/>
              <p:cNvSpPr/>
              <p:nvPr/>
            </p:nvSpPr>
            <p:spPr>
              <a:xfrm>
                <a:off x="0" y="0"/>
                <a:ext cx="4816592" cy="215558"/>
              </a:xfrm>
              <a:custGeom>
                <a:avLst/>
                <a:gdLst/>
                <a:ahLst/>
                <a:cxnLst/>
                <a:rect l="l" t="t" r="r" b="b"/>
                <a:pathLst>
                  <a:path w="4816592" h="215558">
                    <a:moveTo>
                      <a:pt x="0" y="0"/>
                    </a:moveTo>
                    <a:lnTo>
                      <a:pt x="4816592" y="0"/>
                    </a:lnTo>
                    <a:lnTo>
                      <a:pt x="4816592" y="215558"/>
                    </a:lnTo>
                    <a:lnTo>
                      <a:pt x="0" y="215558"/>
                    </a:lnTo>
                    <a:close/>
                  </a:path>
                </a:pathLst>
              </a:custGeom>
              <a:solidFill>
                <a:srgbClr val="FF3131"/>
              </a:solidFill>
            </p:spPr>
          </p:sp>
          <p:sp>
            <p:nvSpPr>
              <p:cNvPr id="5" name="TextBox 5"/>
              <p:cNvSpPr txBox="1"/>
              <p:nvPr/>
            </p:nvSpPr>
            <p:spPr>
              <a:xfrm>
                <a:off x="0" y="66675"/>
                <a:ext cx="4816593" cy="148883"/>
              </a:xfrm>
              <a:prstGeom prst="rect">
                <a:avLst/>
              </a:prstGeom>
            </p:spPr>
            <p:txBody>
              <a:bodyPr lIns="50800" tIns="50800" rIns="50800" bIns="50800" rtlCol="0" anchor="ctr"/>
              <a:lstStyle/>
              <a:p>
                <a:pPr algn="ctr">
                  <a:lnSpc>
                    <a:spcPts val="1439"/>
                  </a:lnSpc>
                </a:pPr>
                <a:r>
                  <a:rPr lang="en-US" sz="1799" spc="-71">
                    <a:solidFill>
                      <a:srgbClr val="FFFFFF"/>
                    </a:solidFill>
                    <a:latin typeface="Open Sauce"/>
                    <a:ea typeface="Open Sauce"/>
                    <a:cs typeface="Open Sauce"/>
                    <a:sym typeface="Open Sauce"/>
                  </a:rPr>
                  <a:t>Group 8:      Yakin Nazif      Unaiza Nawar Tanisha     Md. Rakibul Islam Rakib     Md. Mobenul Islam Chowdhury</a:t>
                </a:r>
              </a:p>
            </p:txBody>
          </p:sp>
        </p:grpSp>
        <p:sp>
          <p:nvSpPr>
            <p:cNvPr id="6" name="Freeform 6"/>
            <p:cNvSpPr/>
            <p:nvPr/>
          </p:nvSpPr>
          <p:spPr>
            <a:xfrm>
              <a:off x="21902313" y="0"/>
              <a:ext cx="2481687" cy="2454614"/>
            </a:xfrm>
            <a:custGeom>
              <a:avLst/>
              <a:gdLst/>
              <a:ahLst/>
              <a:cxnLst/>
              <a:rect l="l" t="t" r="r" b="b"/>
              <a:pathLst>
                <a:path w="2481687" h="2454614">
                  <a:moveTo>
                    <a:pt x="0" y="0"/>
                  </a:moveTo>
                  <a:lnTo>
                    <a:pt x="2481687" y="0"/>
                  </a:lnTo>
                  <a:lnTo>
                    <a:pt x="2481687" y="2454614"/>
                  </a:lnTo>
                  <a:lnTo>
                    <a:pt x="0" y="24546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7" name="TextBox 7"/>
          <p:cNvSpPr txBox="1"/>
          <p:nvPr/>
        </p:nvSpPr>
        <p:spPr>
          <a:xfrm>
            <a:off x="7492975" y="1004734"/>
            <a:ext cx="4059883" cy="833241"/>
          </a:xfrm>
          <a:prstGeom prst="rect">
            <a:avLst/>
          </a:prstGeom>
        </p:spPr>
        <p:txBody>
          <a:bodyPr wrap="square" lIns="0" tIns="0" rIns="0" bIns="0" rtlCol="0" anchor="t">
            <a:spAutoFit/>
          </a:bodyPr>
          <a:lstStyle/>
          <a:p>
            <a:pPr algn="ctr">
              <a:lnSpc>
                <a:spcPts val="7139"/>
              </a:lnSpc>
              <a:spcBef>
                <a:spcPct val="0"/>
              </a:spcBef>
            </a:pPr>
            <a:r>
              <a:rPr lang="en-US" sz="5099" b="1" spc="-203" dirty="0">
                <a:solidFill>
                  <a:srgbClr val="FF3131"/>
                </a:solidFill>
                <a:latin typeface="Open Sauce Bold"/>
                <a:ea typeface="Open Sauce Bold"/>
                <a:cs typeface="Open Sauce Bold"/>
                <a:sym typeface="Open Sauce Bold"/>
              </a:rPr>
              <a:t>Conclusion</a:t>
            </a:r>
          </a:p>
        </p:txBody>
      </p:sp>
      <p:sp>
        <p:nvSpPr>
          <p:cNvPr id="8" name="TextBox 8"/>
          <p:cNvSpPr txBox="1"/>
          <p:nvPr/>
        </p:nvSpPr>
        <p:spPr>
          <a:xfrm>
            <a:off x="757835" y="3093624"/>
            <a:ext cx="17530165" cy="4702660"/>
          </a:xfrm>
          <a:prstGeom prst="rect">
            <a:avLst/>
          </a:prstGeom>
        </p:spPr>
        <p:txBody>
          <a:bodyPr lIns="0" tIns="0" rIns="0" bIns="0" rtlCol="0" anchor="t">
            <a:spAutoFit/>
          </a:bodyPr>
          <a:lstStyle/>
          <a:p>
            <a:pPr marL="832489" lvl="1" indent="-416244" algn="l">
              <a:lnSpc>
                <a:spcPts val="5398"/>
              </a:lnSpc>
              <a:buFont typeface="Arial"/>
              <a:buChar char="•"/>
            </a:pPr>
            <a:r>
              <a:rPr lang="en-US" sz="3855" b="1" spc="-154">
                <a:solidFill>
                  <a:srgbClr val="000000"/>
                </a:solidFill>
                <a:latin typeface="Open Sauce Bold"/>
                <a:ea typeface="Open Sauce Bold"/>
                <a:cs typeface="Open Sauce Bold"/>
                <a:sym typeface="Open Sauce Bold"/>
              </a:rPr>
              <a:t>This project demonstrated the implementation of SVM and KNN models for stop sign detection in street images. Despite their simplicity, both models showed limited performance due to the small dataset. The KNN model performed slightly better and was selected for its robustness in handling small datasets. Future work willfocus on expanding the dataset and exploring advancedmodels to improve accuracy.</a:t>
            </a:r>
            <a:r>
              <a:rPr lang="en-US" sz="3855" spc="-154">
                <a:solidFill>
                  <a:srgbClr val="000000"/>
                </a:solidFill>
                <a:latin typeface="Open Sauce"/>
                <a:ea typeface="Open Sauce"/>
                <a:cs typeface="Open Sauce"/>
                <a:sym typeface="Open Sauce"/>
              </a:rPr>
              <a:t>​</a:t>
            </a:r>
          </a:p>
          <a:p>
            <a:pPr algn="l">
              <a:lnSpc>
                <a:spcPts val="5398"/>
              </a:lnSpc>
              <a:spcBef>
                <a:spcPct val="0"/>
              </a:spcBef>
            </a:pPr>
            <a:endParaRPr lang="en-US" sz="3855" spc="-154">
              <a:solidFill>
                <a:srgbClr val="000000"/>
              </a:solidFill>
              <a:latin typeface="Open Sauce"/>
              <a:ea typeface="Open Sauce"/>
              <a:cs typeface="Open Sauce"/>
              <a:sym typeface="Open Sauc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9539698"/>
          </a:xfrm>
          <a:custGeom>
            <a:avLst/>
            <a:gdLst/>
            <a:ahLst/>
            <a:cxnLst/>
            <a:rect l="l" t="t" r="r" b="b"/>
            <a:pathLst>
              <a:path w="18288000" h="9539698">
                <a:moveTo>
                  <a:pt x="0" y="0"/>
                </a:moveTo>
                <a:lnTo>
                  <a:pt x="18288000" y="0"/>
                </a:lnTo>
                <a:lnTo>
                  <a:pt x="18288000" y="9539698"/>
                </a:lnTo>
                <a:lnTo>
                  <a:pt x="0" y="9539698"/>
                </a:lnTo>
                <a:lnTo>
                  <a:pt x="0" y="0"/>
                </a:lnTo>
                <a:close/>
              </a:path>
            </a:pathLst>
          </a:custGeom>
          <a:blipFill>
            <a:blip r:embed="rId2"/>
            <a:stretch>
              <a:fillRect t="-81868" b="-158939"/>
            </a:stretch>
          </a:blipFill>
        </p:spPr>
      </p:sp>
      <p:grpSp>
        <p:nvGrpSpPr>
          <p:cNvPr id="3" name="Group 3"/>
          <p:cNvGrpSpPr/>
          <p:nvPr/>
        </p:nvGrpSpPr>
        <p:grpSpPr>
          <a:xfrm>
            <a:off x="0" y="8446039"/>
            <a:ext cx="18288000" cy="1840961"/>
            <a:chOff x="0" y="0"/>
            <a:chExt cx="24384000" cy="2454614"/>
          </a:xfrm>
        </p:grpSpPr>
        <p:grpSp>
          <p:nvGrpSpPr>
            <p:cNvPr id="4" name="Group 4"/>
            <p:cNvGrpSpPr/>
            <p:nvPr/>
          </p:nvGrpSpPr>
          <p:grpSpPr>
            <a:xfrm>
              <a:off x="0" y="1363351"/>
              <a:ext cx="24384000" cy="1091263"/>
              <a:chOff x="0" y="0"/>
              <a:chExt cx="4816593" cy="215558"/>
            </a:xfrm>
          </p:grpSpPr>
          <p:sp>
            <p:nvSpPr>
              <p:cNvPr id="5" name="Freeform 5"/>
              <p:cNvSpPr/>
              <p:nvPr/>
            </p:nvSpPr>
            <p:spPr>
              <a:xfrm>
                <a:off x="0" y="0"/>
                <a:ext cx="4816592" cy="215558"/>
              </a:xfrm>
              <a:custGeom>
                <a:avLst/>
                <a:gdLst/>
                <a:ahLst/>
                <a:cxnLst/>
                <a:rect l="l" t="t" r="r" b="b"/>
                <a:pathLst>
                  <a:path w="4816592" h="215558">
                    <a:moveTo>
                      <a:pt x="0" y="0"/>
                    </a:moveTo>
                    <a:lnTo>
                      <a:pt x="4816592" y="0"/>
                    </a:lnTo>
                    <a:lnTo>
                      <a:pt x="4816592" y="215558"/>
                    </a:lnTo>
                    <a:lnTo>
                      <a:pt x="0" y="215558"/>
                    </a:lnTo>
                    <a:close/>
                  </a:path>
                </a:pathLst>
              </a:custGeom>
              <a:solidFill>
                <a:srgbClr val="FF3131"/>
              </a:solidFill>
            </p:spPr>
          </p:sp>
          <p:sp>
            <p:nvSpPr>
              <p:cNvPr id="6" name="TextBox 6"/>
              <p:cNvSpPr txBox="1"/>
              <p:nvPr/>
            </p:nvSpPr>
            <p:spPr>
              <a:xfrm>
                <a:off x="0" y="66675"/>
                <a:ext cx="4816593" cy="148883"/>
              </a:xfrm>
              <a:prstGeom prst="rect">
                <a:avLst/>
              </a:prstGeom>
            </p:spPr>
            <p:txBody>
              <a:bodyPr lIns="50800" tIns="50800" rIns="50800" bIns="50800" rtlCol="0" anchor="ctr"/>
              <a:lstStyle/>
              <a:p>
                <a:pPr algn="ctr">
                  <a:lnSpc>
                    <a:spcPts val="1439"/>
                  </a:lnSpc>
                </a:pPr>
                <a:r>
                  <a:rPr lang="en-US" sz="1799" spc="-71">
                    <a:solidFill>
                      <a:srgbClr val="FFFFFF"/>
                    </a:solidFill>
                    <a:latin typeface="Open Sauce"/>
                    <a:ea typeface="Open Sauce"/>
                    <a:cs typeface="Open Sauce"/>
                    <a:sym typeface="Open Sauce"/>
                  </a:rPr>
                  <a:t>Group 8:      Yakin Nazif      Unaiza Nawar Tanisha     Md. Rakibul Islam Rakib     Md. Mobenul Islam Chowdhury</a:t>
                </a:r>
              </a:p>
            </p:txBody>
          </p:sp>
        </p:grpSp>
        <p:sp>
          <p:nvSpPr>
            <p:cNvPr id="7" name="Freeform 7"/>
            <p:cNvSpPr/>
            <p:nvPr/>
          </p:nvSpPr>
          <p:spPr>
            <a:xfrm>
              <a:off x="21902313" y="0"/>
              <a:ext cx="2481687" cy="2454614"/>
            </a:xfrm>
            <a:custGeom>
              <a:avLst/>
              <a:gdLst/>
              <a:ahLst/>
              <a:cxnLst/>
              <a:rect l="l" t="t" r="r" b="b"/>
              <a:pathLst>
                <a:path w="2481687" h="2454614">
                  <a:moveTo>
                    <a:pt x="0" y="0"/>
                  </a:moveTo>
                  <a:lnTo>
                    <a:pt x="2481687" y="0"/>
                  </a:lnTo>
                  <a:lnTo>
                    <a:pt x="2481687" y="2454614"/>
                  </a:lnTo>
                  <a:lnTo>
                    <a:pt x="0" y="24546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8" name="TextBox 8"/>
          <p:cNvSpPr txBox="1"/>
          <p:nvPr/>
        </p:nvSpPr>
        <p:spPr>
          <a:xfrm>
            <a:off x="514726" y="879940"/>
            <a:ext cx="6710720" cy="2453952"/>
          </a:xfrm>
          <a:prstGeom prst="rect">
            <a:avLst/>
          </a:prstGeom>
        </p:spPr>
        <p:txBody>
          <a:bodyPr lIns="0" tIns="0" rIns="0" bIns="0" rtlCol="0" anchor="t">
            <a:spAutoFit/>
          </a:bodyPr>
          <a:lstStyle/>
          <a:p>
            <a:pPr algn="ctr">
              <a:lnSpc>
                <a:spcPts val="8756"/>
              </a:lnSpc>
            </a:pPr>
            <a:r>
              <a:rPr lang="en-US" sz="7749" b="1" spc="-309">
                <a:solidFill>
                  <a:srgbClr val="FFFFFF"/>
                </a:solidFill>
                <a:latin typeface="Helvetica World Bold"/>
                <a:ea typeface="Helvetica World Bold"/>
                <a:cs typeface="Helvetica World Bold"/>
                <a:sym typeface="Helvetica World Bold"/>
              </a:rPr>
              <a:t>If you have any</a:t>
            </a:r>
          </a:p>
          <a:p>
            <a:pPr algn="ctr">
              <a:lnSpc>
                <a:spcPts val="8756"/>
              </a:lnSpc>
            </a:pPr>
            <a:r>
              <a:rPr lang="en-US" sz="7749" b="1" spc="-309">
                <a:solidFill>
                  <a:srgbClr val="FFFFFF"/>
                </a:solidFill>
                <a:latin typeface="Helvetica World Bold"/>
                <a:ea typeface="Helvetica World Bold"/>
                <a:cs typeface="Helvetica World Bold"/>
                <a:sym typeface="Helvetica World Bold"/>
              </a:rPr>
              <a:t>questions, then</a:t>
            </a:r>
          </a:p>
        </p:txBody>
      </p:sp>
      <p:sp>
        <p:nvSpPr>
          <p:cNvPr id="9" name="TextBox 9"/>
          <p:cNvSpPr txBox="1"/>
          <p:nvPr/>
        </p:nvSpPr>
        <p:spPr>
          <a:xfrm>
            <a:off x="14020800" y="6438900"/>
            <a:ext cx="3153659" cy="1128514"/>
          </a:xfrm>
          <a:prstGeom prst="rect">
            <a:avLst/>
          </a:prstGeom>
        </p:spPr>
        <p:txBody>
          <a:bodyPr wrap="square" lIns="0" tIns="0" rIns="0" bIns="0" rtlCol="0" anchor="t">
            <a:spAutoFit/>
          </a:bodyPr>
          <a:lstStyle/>
          <a:p>
            <a:pPr algn="ctr">
              <a:lnSpc>
                <a:spcPts val="4393"/>
              </a:lnSpc>
            </a:pPr>
            <a:r>
              <a:rPr lang="en-US" sz="3888" b="1" spc="-155" dirty="0">
                <a:solidFill>
                  <a:srgbClr val="FFFFFF"/>
                </a:solidFill>
                <a:latin typeface="Helvetica World Bold"/>
                <a:ea typeface="Helvetica World Bold"/>
                <a:cs typeface="Helvetica World Bold"/>
                <a:sym typeface="Helvetica World Bold"/>
              </a:rPr>
              <a:t>just kidding,</a:t>
            </a:r>
          </a:p>
          <a:p>
            <a:pPr algn="ctr">
              <a:lnSpc>
                <a:spcPts val="4393"/>
              </a:lnSpc>
              <a:spcBef>
                <a:spcPct val="0"/>
              </a:spcBef>
            </a:pPr>
            <a:r>
              <a:rPr lang="en-US" sz="3888" b="1" spc="-155" dirty="0">
                <a:solidFill>
                  <a:srgbClr val="FFFFFF"/>
                </a:solidFill>
                <a:latin typeface="Helvetica World Bold"/>
                <a:ea typeface="Helvetica World Bold"/>
                <a:cs typeface="Helvetica World Bold"/>
                <a:sym typeface="Helvetica World Bold"/>
              </a:rPr>
              <a:t>go ahead.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805196" y="4718987"/>
            <a:ext cx="7454104" cy="3727052"/>
          </a:xfrm>
          <a:custGeom>
            <a:avLst/>
            <a:gdLst/>
            <a:ahLst/>
            <a:cxnLst/>
            <a:rect l="l" t="t" r="r" b="b"/>
            <a:pathLst>
              <a:path w="7454104" h="3727052">
                <a:moveTo>
                  <a:pt x="0" y="0"/>
                </a:moveTo>
                <a:lnTo>
                  <a:pt x="7454104" y="0"/>
                </a:lnTo>
                <a:lnTo>
                  <a:pt x="7454104" y="3727052"/>
                </a:lnTo>
                <a:lnTo>
                  <a:pt x="0" y="3727052"/>
                </a:lnTo>
                <a:lnTo>
                  <a:pt x="0" y="0"/>
                </a:lnTo>
                <a:close/>
              </a:path>
            </a:pathLst>
          </a:custGeom>
          <a:blipFill>
            <a:blip r:embed="rId2"/>
            <a:stretch>
              <a:fillRect/>
            </a:stretch>
          </a:blipFill>
        </p:spPr>
      </p:sp>
      <p:grpSp>
        <p:nvGrpSpPr>
          <p:cNvPr id="3" name="Group 3"/>
          <p:cNvGrpSpPr/>
          <p:nvPr/>
        </p:nvGrpSpPr>
        <p:grpSpPr>
          <a:xfrm>
            <a:off x="0" y="8446039"/>
            <a:ext cx="18288000" cy="1840961"/>
            <a:chOff x="0" y="0"/>
            <a:chExt cx="24384000" cy="2454614"/>
          </a:xfrm>
        </p:grpSpPr>
        <p:grpSp>
          <p:nvGrpSpPr>
            <p:cNvPr id="4" name="Group 4"/>
            <p:cNvGrpSpPr/>
            <p:nvPr/>
          </p:nvGrpSpPr>
          <p:grpSpPr>
            <a:xfrm>
              <a:off x="0" y="1363351"/>
              <a:ext cx="24384000" cy="1091263"/>
              <a:chOff x="0" y="0"/>
              <a:chExt cx="4816593" cy="215558"/>
            </a:xfrm>
          </p:grpSpPr>
          <p:sp>
            <p:nvSpPr>
              <p:cNvPr id="5" name="Freeform 5"/>
              <p:cNvSpPr/>
              <p:nvPr/>
            </p:nvSpPr>
            <p:spPr>
              <a:xfrm>
                <a:off x="0" y="0"/>
                <a:ext cx="4816592" cy="215558"/>
              </a:xfrm>
              <a:custGeom>
                <a:avLst/>
                <a:gdLst/>
                <a:ahLst/>
                <a:cxnLst/>
                <a:rect l="l" t="t" r="r" b="b"/>
                <a:pathLst>
                  <a:path w="4816592" h="215558">
                    <a:moveTo>
                      <a:pt x="0" y="0"/>
                    </a:moveTo>
                    <a:lnTo>
                      <a:pt x="4816592" y="0"/>
                    </a:lnTo>
                    <a:lnTo>
                      <a:pt x="4816592" y="215558"/>
                    </a:lnTo>
                    <a:lnTo>
                      <a:pt x="0" y="215558"/>
                    </a:lnTo>
                    <a:close/>
                  </a:path>
                </a:pathLst>
              </a:custGeom>
              <a:solidFill>
                <a:srgbClr val="FF3131"/>
              </a:solidFill>
            </p:spPr>
          </p:sp>
          <p:sp>
            <p:nvSpPr>
              <p:cNvPr id="6" name="TextBox 6"/>
              <p:cNvSpPr txBox="1"/>
              <p:nvPr/>
            </p:nvSpPr>
            <p:spPr>
              <a:xfrm>
                <a:off x="0" y="66675"/>
                <a:ext cx="4816593" cy="148883"/>
              </a:xfrm>
              <a:prstGeom prst="rect">
                <a:avLst/>
              </a:prstGeom>
            </p:spPr>
            <p:txBody>
              <a:bodyPr lIns="50800" tIns="50800" rIns="50800" bIns="50800" rtlCol="0" anchor="ctr"/>
              <a:lstStyle/>
              <a:p>
                <a:pPr algn="ctr">
                  <a:lnSpc>
                    <a:spcPts val="1439"/>
                  </a:lnSpc>
                </a:pPr>
                <a:r>
                  <a:rPr lang="en-US" sz="1799" spc="-71">
                    <a:solidFill>
                      <a:srgbClr val="FFFFFF"/>
                    </a:solidFill>
                    <a:latin typeface="Open Sauce"/>
                    <a:ea typeface="Open Sauce"/>
                    <a:cs typeface="Open Sauce"/>
                    <a:sym typeface="Open Sauce"/>
                  </a:rPr>
                  <a:t>Group 8:      Yakin Nazif      Unaiza Nawar Tanisha     Md. Rakibul Islam Rakib     Md. Mobenul Islam Chowdhury</a:t>
                </a:r>
              </a:p>
            </p:txBody>
          </p:sp>
        </p:grpSp>
        <p:sp>
          <p:nvSpPr>
            <p:cNvPr id="7" name="Freeform 7"/>
            <p:cNvSpPr/>
            <p:nvPr/>
          </p:nvSpPr>
          <p:spPr>
            <a:xfrm>
              <a:off x="21902313" y="0"/>
              <a:ext cx="2481687" cy="2454614"/>
            </a:xfrm>
            <a:custGeom>
              <a:avLst/>
              <a:gdLst/>
              <a:ahLst/>
              <a:cxnLst/>
              <a:rect l="l" t="t" r="r" b="b"/>
              <a:pathLst>
                <a:path w="2481687" h="2454614">
                  <a:moveTo>
                    <a:pt x="0" y="0"/>
                  </a:moveTo>
                  <a:lnTo>
                    <a:pt x="2481687" y="0"/>
                  </a:lnTo>
                  <a:lnTo>
                    <a:pt x="2481687" y="2454614"/>
                  </a:lnTo>
                  <a:lnTo>
                    <a:pt x="0" y="24546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8" name="Freeform 8"/>
          <p:cNvSpPr/>
          <p:nvPr/>
        </p:nvSpPr>
        <p:spPr>
          <a:xfrm>
            <a:off x="15131681" y="2193088"/>
            <a:ext cx="2127619" cy="1164388"/>
          </a:xfrm>
          <a:custGeom>
            <a:avLst/>
            <a:gdLst/>
            <a:ahLst/>
            <a:cxnLst/>
            <a:rect l="l" t="t" r="r" b="b"/>
            <a:pathLst>
              <a:path w="2127619" h="1164388">
                <a:moveTo>
                  <a:pt x="0" y="0"/>
                </a:moveTo>
                <a:lnTo>
                  <a:pt x="2127619" y="0"/>
                </a:lnTo>
                <a:lnTo>
                  <a:pt x="2127619" y="1164388"/>
                </a:lnTo>
                <a:lnTo>
                  <a:pt x="0" y="11643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469952" y="4802939"/>
            <a:ext cx="8674048" cy="3643100"/>
          </a:xfrm>
          <a:custGeom>
            <a:avLst/>
            <a:gdLst/>
            <a:ahLst/>
            <a:cxnLst/>
            <a:rect l="l" t="t" r="r" b="b"/>
            <a:pathLst>
              <a:path w="8674048" h="3643100">
                <a:moveTo>
                  <a:pt x="0" y="0"/>
                </a:moveTo>
                <a:lnTo>
                  <a:pt x="8674048" y="0"/>
                </a:lnTo>
                <a:lnTo>
                  <a:pt x="8674048" y="3643100"/>
                </a:lnTo>
                <a:lnTo>
                  <a:pt x="0" y="3643100"/>
                </a:lnTo>
                <a:lnTo>
                  <a:pt x="0" y="0"/>
                </a:lnTo>
                <a:close/>
              </a:path>
            </a:pathLst>
          </a:custGeom>
          <a:blipFill>
            <a:blip r:embed="rId7"/>
            <a:stretch>
              <a:fillRect/>
            </a:stretch>
          </a:blipFill>
        </p:spPr>
      </p:sp>
      <p:sp>
        <p:nvSpPr>
          <p:cNvPr id="10" name="TextBox 10"/>
          <p:cNvSpPr txBox="1"/>
          <p:nvPr/>
        </p:nvSpPr>
        <p:spPr>
          <a:xfrm>
            <a:off x="838050" y="923925"/>
            <a:ext cx="6019949" cy="812467"/>
          </a:xfrm>
          <a:prstGeom prst="rect">
            <a:avLst/>
          </a:prstGeom>
        </p:spPr>
        <p:txBody>
          <a:bodyPr wrap="square" lIns="0" tIns="0" rIns="0" bIns="0" rtlCol="0" anchor="t">
            <a:spAutoFit/>
          </a:bodyPr>
          <a:lstStyle/>
          <a:p>
            <a:pPr algn="l">
              <a:lnSpc>
                <a:spcPts val="7000"/>
              </a:lnSpc>
              <a:spcBef>
                <a:spcPct val="0"/>
              </a:spcBef>
            </a:pPr>
            <a:r>
              <a:rPr lang="en-US" sz="5000" b="1" spc="-200" dirty="0">
                <a:solidFill>
                  <a:srgbClr val="FF3131"/>
                </a:solidFill>
                <a:latin typeface="Helvetica World Bold"/>
                <a:ea typeface="Helvetica World Bold"/>
                <a:cs typeface="Helvetica World Bold"/>
                <a:sym typeface="Helvetica World Bold"/>
              </a:rPr>
              <a:t>Importance of topic:</a:t>
            </a:r>
          </a:p>
        </p:txBody>
      </p:sp>
      <p:sp>
        <p:nvSpPr>
          <p:cNvPr id="11" name="TextBox 11"/>
          <p:cNvSpPr txBox="1"/>
          <p:nvPr/>
        </p:nvSpPr>
        <p:spPr>
          <a:xfrm>
            <a:off x="484466" y="1977404"/>
            <a:ext cx="12367588" cy="1595755"/>
          </a:xfrm>
          <a:prstGeom prst="rect">
            <a:avLst/>
          </a:prstGeom>
        </p:spPr>
        <p:txBody>
          <a:bodyPr lIns="0" tIns="0" rIns="0" bIns="0" rtlCol="0" anchor="t">
            <a:spAutoFit/>
          </a:bodyPr>
          <a:lstStyle/>
          <a:p>
            <a:pPr marL="604521" lvl="1" indent="-302261" algn="l">
              <a:lnSpc>
                <a:spcPts val="3920"/>
              </a:lnSpc>
              <a:buFont typeface="Arial"/>
              <a:buChar char="•"/>
            </a:pPr>
            <a:r>
              <a:rPr lang="en-US" sz="2800" b="1" spc="-112" dirty="0">
                <a:solidFill>
                  <a:srgbClr val="000000"/>
                </a:solidFill>
                <a:latin typeface="Helvetica World Bold"/>
                <a:ea typeface="Helvetica World Bold"/>
                <a:cs typeface="Helvetica World Bold"/>
                <a:sym typeface="Helvetica World Bold"/>
              </a:rPr>
              <a:t>Apply classroom ML concepts to real-world problems.</a:t>
            </a:r>
          </a:p>
          <a:p>
            <a:pPr marL="604521" lvl="1" indent="-302261" algn="l">
              <a:lnSpc>
                <a:spcPts val="3920"/>
              </a:lnSpc>
              <a:buFont typeface="Arial"/>
              <a:buChar char="•"/>
            </a:pPr>
            <a:r>
              <a:rPr lang="en-US" sz="2800" b="1" spc="-112" dirty="0">
                <a:solidFill>
                  <a:srgbClr val="000000"/>
                </a:solidFill>
                <a:latin typeface="Helvetica World Bold"/>
                <a:ea typeface="Helvetica World Bold"/>
                <a:cs typeface="Helvetica World Bold"/>
                <a:sym typeface="Helvetica World Bold"/>
              </a:rPr>
              <a:t>Gain hands-on experience with data processing and model deployment.</a:t>
            </a:r>
          </a:p>
          <a:p>
            <a:pPr marL="604521" lvl="1" indent="-302261" algn="l">
              <a:lnSpc>
                <a:spcPts val="3920"/>
              </a:lnSpc>
              <a:spcBef>
                <a:spcPct val="0"/>
              </a:spcBef>
              <a:buFont typeface="Arial"/>
              <a:buChar char="•"/>
            </a:pPr>
            <a:r>
              <a:rPr lang="en-US" sz="2800" b="1" spc="-112" dirty="0">
                <a:solidFill>
                  <a:srgbClr val="000000"/>
                </a:solidFill>
                <a:latin typeface="Helvetica World Bold"/>
                <a:ea typeface="Helvetica World Bold"/>
                <a:cs typeface="Helvetica World Bold"/>
                <a:sym typeface="Helvetica World Bold"/>
              </a:rPr>
              <a:t>Contribute to safer roads through AI innovation.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446039"/>
            <a:ext cx="18288000" cy="1840961"/>
            <a:chOff x="0" y="0"/>
            <a:chExt cx="24384000" cy="2454614"/>
          </a:xfrm>
        </p:grpSpPr>
        <p:grpSp>
          <p:nvGrpSpPr>
            <p:cNvPr id="3" name="Group 3"/>
            <p:cNvGrpSpPr/>
            <p:nvPr/>
          </p:nvGrpSpPr>
          <p:grpSpPr>
            <a:xfrm>
              <a:off x="0" y="1363351"/>
              <a:ext cx="24384000" cy="1091263"/>
              <a:chOff x="0" y="0"/>
              <a:chExt cx="4816593" cy="215558"/>
            </a:xfrm>
          </p:grpSpPr>
          <p:sp>
            <p:nvSpPr>
              <p:cNvPr id="4" name="Freeform 4"/>
              <p:cNvSpPr/>
              <p:nvPr/>
            </p:nvSpPr>
            <p:spPr>
              <a:xfrm>
                <a:off x="0" y="0"/>
                <a:ext cx="4816592" cy="215558"/>
              </a:xfrm>
              <a:custGeom>
                <a:avLst/>
                <a:gdLst/>
                <a:ahLst/>
                <a:cxnLst/>
                <a:rect l="l" t="t" r="r" b="b"/>
                <a:pathLst>
                  <a:path w="4816592" h="215558">
                    <a:moveTo>
                      <a:pt x="0" y="0"/>
                    </a:moveTo>
                    <a:lnTo>
                      <a:pt x="4816592" y="0"/>
                    </a:lnTo>
                    <a:lnTo>
                      <a:pt x="4816592" y="215558"/>
                    </a:lnTo>
                    <a:lnTo>
                      <a:pt x="0" y="215558"/>
                    </a:lnTo>
                    <a:close/>
                  </a:path>
                </a:pathLst>
              </a:custGeom>
              <a:solidFill>
                <a:srgbClr val="FF3131"/>
              </a:solidFill>
            </p:spPr>
          </p:sp>
          <p:sp>
            <p:nvSpPr>
              <p:cNvPr id="5" name="TextBox 5"/>
              <p:cNvSpPr txBox="1"/>
              <p:nvPr/>
            </p:nvSpPr>
            <p:spPr>
              <a:xfrm>
                <a:off x="0" y="66675"/>
                <a:ext cx="4816593" cy="148883"/>
              </a:xfrm>
              <a:prstGeom prst="rect">
                <a:avLst/>
              </a:prstGeom>
            </p:spPr>
            <p:txBody>
              <a:bodyPr lIns="50800" tIns="50800" rIns="50800" bIns="50800" rtlCol="0" anchor="ctr"/>
              <a:lstStyle/>
              <a:p>
                <a:pPr algn="ctr">
                  <a:lnSpc>
                    <a:spcPts val="1439"/>
                  </a:lnSpc>
                </a:pPr>
                <a:r>
                  <a:rPr lang="en-US" sz="1799" spc="-71">
                    <a:solidFill>
                      <a:srgbClr val="FFFFFF"/>
                    </a:solidFill>
                    <a:latin typeface="Open Sauce"/>
                    <a:ea typeface="Open Sauce"/>
                    <a:cs typeface="Open Sauce"/>
                    <a:sym typeface="Open Sauce"/>
                  </a:rPr>
                  <a:t>Group 8:      Yakin Nazif      Unaiza Nawar Tanisha     Md. Rakibul Islam Rakib     Md. Mobenul Islam Chowdhury</a:t>
                </a:r>
              </a:p>
            </p:txBody>
          </p:sp>
        </p:grpSp>
        <p:sp>
          <p:nvSpPr>
            <p:cNvPr id="6" name="Freeform 6"/>
            <p:cNvSpPr/>
            <p:nvPr/>
          </p:nvSpPr>
          <p:spPr>
            <a:xfrm>
              <a:off x="21902313" y="0"/>
              <a:ext cx="2481687" cy="2454614"/>
            </a:xfrm>
            <a:custGeom>
              <a:avLst/>
              <a:gdLst/>
              <a:ahLst/>
              <a:cxnLst/>
              <a:rect l="l" t="t" r="r" b="b"/>
              <a:pathLst>
                <a:path w="2481687" h="2454614">
                  <a:moveTo>
                    <a:pt x="0" y="0"/>
                  </a:moveTo>
                  <a:lnTo>
                    <a:pt x="2481687" y="0"/>
                  </a:lnTo>
                  <a:lnTo>
                    <a:pt x="2481687" y="2454614"/>
                  </a:lnTo>
                  <a:lnTo>
                    <a:pt x="0" y="24546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7" name="Freeform 7"/>
          <p:cNvSpPr/>
          <p:nvPr/>
        </p:nvSpPr>
        <p:spPr>
          <a:xfrm>
            <a:off x="14768117" y="-206128"/>
            <a:ext cx="3755690" cy="4114800"/>
          </a:xfrm>
          <a:custGeom>
            <a:avLst/>
            <a:gdLst/>
            <a:ahLst/>
            <a:cxnLst/>
            <a:rect l="l" t="t" r="r" b="b"/>
            <a:pathLst>
              <a:path w="3755690" h="4114800">
                <a:moveTo>
                  <a:pt x="0" y="0"/>
                </a:moveTo>
                <a:lnTo>
                  <a:pt x="3755690" y="0"/>
                </a:lnTo>
                <a:lnTo>
                  <a:pt x="375569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2622006" y="3603449"/>
            <a:ext cx="13043987" cy="5763071"/>
          </a:xfrm>
          <a:custGeom>
            <a:avLst/>
            <a:gdLst/>
            <a:ahLst/>
            <a:cxnLst/>
            <a:rect l="l" t="t" r="r" b="b"/>
            <a:pathLst>
              <a:path w="13043987" h="5763071">
                <a:moveTo>
                  <a:pt x="0" y="0"/>
                </a:moveTo>
                <a:lnTo>
                  <a:pt x="13043988" y="0"/>
                </a:lnTo>
                <a:lnTo>
                  <a:pt x="13043988" y="5763071"/>
                </a:lnTo>
                <a:lnTo>
                  <a:pt x="0" y="5763071"/>
                </a:lnTo>
                <a:lnTo>
                  <a:pt x="0" y="0"/>
                </a:lnTo>
                <a:close/>
              </a:path>
            </a:pathLst>
          </a:custGeom>
          <a:blipFill>
            <a:blip r:embed="rId6">
              <a:alphaModFix amt="10999"/>
              <a:extLst>
                <a:ext uri="{96DAC541-7B7A-43D3-8B79-37D633B846F1}">
                  <asvg:svgBlip xmlns:asvg="http://schemas.microsoft.com/office/drawing/2016/SVG/main" r:embed="rId7"/>
                </a:ext>
              </a:extLst>
            </a:blip>
            <a:stretch>
              <a:fillRect/>
            </a:stretch>
          </a:blipFill>
        </p:spPr>
      </p:sp>
      <p:sp>
        <p:nvSpPr>
          <p:cNvPr id="9" name="Freeform 9"/>
          <p:cNvSpPr/>
          <p:nvPr/>
        </p:nvSpPr>
        <p:spPr>
          <a:xfrm>
            <a:off x="-1365406" y="-1184763"/>
            <a:ext cx="4788211" cy="4788211"/>
          </a:xfrm>
          <a:custGeom>
            <a:avLst/>
            <a:gdLst/>
            <a:ahLst/>
            <a:cxnLst/>
            <a:rect l="l" t="t" r="r" b="b"/>
            <a:pathLst>
              <a:path w="4788211" h="4788211">
                <a:moveTo>
                  <a:pt x="0" y="0"/>
                </a:moveTo>
                <a:lnTo>
                  <a:pt x="4788212" y="0"/>
                </a:lnTo>
                <a:lnTo>
                  <a:pt x="4788212" y="4788212"/>
                </a:lnTo>
                <a:lnTo>
                  <a:pt x="0" y="478821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0" name="Group 10"/>
          <p:cNvGrpSpPr/>
          <p:nvPr/>
        </p:nvGrpSpPr>
        <p:grpSpPr>
          <a:xfrm>
            <a:off x="2960206" y="1390979"/>
            <a:ext cx="12367588" cy="1297305"/>
            <a:chOff x="0" y="0"/>
            <a:chExt cx="16490117" cy="1729740"/>
          </a:xfrm>
        </p:grpSpPr>
        <p:sp>
          <p:nvSpPr>
            <p:cNvPr id="11" name="TextBox 11"/>
            <p:cNvSpPr txBox="1"/>
            <p:nvPr/>
          </p:nvSpPr>
          <p:spPr>
            <a:xfrm>
              <a:off x="6483330" y="-104775"/>
              <a:ext cx="3523456" cy="1218142"/>
            </a:xfrm>
            <a:prstGeom prst="rect">
              <a:avLst/>
            </a:prstGeom>
          </p:spPr>
          <p:txBody>
            <a:bodyPr lIns="0" tIns="0" rIns="0" bIns="0" rtlCol="0" anchor="t">
              <a:spAutoFit/>
            </a:bodyPr>
            <a:lstStyle/>
            <a:p>
              <a:pPr algn="ctr">
                <a:lnSpc>
                  <a:spcPts val="7000"/>
                </a:lnSpc>
                <a:spcBef>
                  <a:spcPct val="0"/>
                </a:spcBef>
              </a:pPr>
              <a:r>
                <a:rPr lang="en-US" sz="5000" b="1" spc="-200">
                  <a:solidFill>
                    <a:srgbClr val="FF3131"/>
                  </a:solidFill>
                  <a:latin typeface="Helvetica World Bold"/>
                  <a:ea typeface="Helvetica World Bold"/>
                  <a:cs typeface="Helvetica World Bold"/>
                  <a:sym typeface="Helvetica World Bold"/>
                </a:rPr>
                <a:t>Objective</a:t>
              </a:r>
            </a:p>
          </p:txBody>
        </p:sp>
        <p:sp>
          <p:nvSpPr>
            <p:cNvPr id="12" name="TextBox 12"/>
            <p:cNvSpPr txBox="1"/>
            <p:nvPr/>
          </p:nvSpPr>
          <p:spPr>
            <a:xfrm>
              <a:off x="0" y="1046692"/>
              <a:ext cx="16490117" cy="683048"/>
            </a:xfrm>
            <a:prstGeom prst="rect">
              <a:avLst/>
            </a:prstGeom>
          </p:spPr>
          <p:txBody>
            <a:bodyPr lIns="0" tIns="0" rIns="0" bIns="0" rtlCol="0" anchor="t">
              <a:spAutoFit/>
            </a:bodyPr>
            <a:lstStyle/>
            <a:p>
              <a:pPr algn="ctr">
                <a:lnSpc>
                  <a:spcPts val="3920"/>
                </a:lnSpc>
                <a:spcBef>
                  <a:spcPct val="0"/>
                </a:spcBef>
              </a:pPr>
              <a:r>
                <a:rPr lang="en-US" sz="2800" b="1" spc="-112">
                  <a:solidFill>
                    <a:srgbClr val="000000"/>
                  </a:solidFill>
                  <a:latin typeface="Helvetica World Bold"/>
                  <a:ea typeface="Helvetica World Bold"/>
                  <a:cs typeface="Helvetica World Bold"/>
                  <a:sym typeface="Helvetica World Bold"/>
                </a:rPr>
                <a:t>Detect stop signs in real-time images using machine learning.</a:t>
              </a:r>
            </a:p>
          </p:txBody>
        </p:sp>
      </p:grpSp>
      <p:grpSp>
        <p:nvGrpSpPr>
          <p:cNvPr id="13" name="Group 13"/>
          <p:cNvGrpSpPr/>
          <p:nvPr/>
        </p:nvGrpSpPr>
        <p:grpSpPr>
          <a:xfrm>
            <a:off x="2960206" y="4040834"/>
            <a:ext cx="12367588" cy="1297305"/>
            <a:chOff x="0" y="0"/>
            <a:chExt cx="16490117" cy="1729740"/>
          </a:xfrm>
        </p:grpSpPr>
        <p:sp>
          <p:nvSpPr>
            <p:cNvPr id="14" name="TextBox 14"/>
            <p:cNvSpPr txBox="1"/>
            <p:nvPr/>
          </p:nvSpPr>
          <p:spPr>
            <a:xfrm>
              <a:off x="4445576" y="-104775"/>
              <a:ext cx="7598966" cy="1218142"/>
            </a:xfrm>
            <a:prstGeom prst="rect">
              <a:avLst/>
            </a:prstGeom>
          </p:spPr>
          <p:txBody>
            <a:bodyPr lIns="0" tIns="0" rIns="0" bIns="0" rtlCol="0" anchor="t">
              <a:spAutoFit/>
            </a:bodyPr>
            <a:lstStyle/>
            <a:p>
              <a:pPr algn="ctr">
                <a:lnSpc>
                  <a:spcPts val="7000"/>
                </a:lnSpc>
                <a:spcBef>
                  <a:spcPct val="0"/>
                </a:spcBef>
              </a:pPr>
              <a:r>
                <a:rPr lang="en-US" sz="5000" b="1" spc="-200">
                  <a:solidFill>
                    <a:srgbClr val="FF3131"/>
                  </a:solidFill>
                  <a:latin typeface="Helvetica World Bold"/>
                  <a:ea typeface="Helvetica World Bold"/>
                  <a:cs typeface="Helvetica World Bold"/>
                  <a:sym typeface="Helvetica World Bold"/>
                </a:rPr>
                <a:t>Significance of topic</a:t>
              </a:r>
            </a:p>
          </p:txBody>
        </p:sp>
        <p:sp>
          <p:nvSpPr>
            <p:cNvPr id="15" name="TextBox 15"/>
            <p:cNvSpPr txBox="1"/>
            <p:nvPr/>
          </p:nvSpPr>
          <p:spPr>
            <a:xfrm>
              <a:off x="0" y="1046692"/>
              <a:ext cx="16490117" cy="683048"/>
            </a:xfrm>
            <a:prstGeom prst="rect">
              <a:avLst/>
            </a:prstGeom>
          </p:spPr>
          <p:txBody>
            <a:bodyPr lIns="0" tIns="0" rIns="0" bIns="0" rtlCol="0" anchor="t">
              <a:spAutoFit/>
            </a:bodyPr>
            <a:lstStyle/>
            <a:p>
              <a:pPr algn="ctr">
                <a:lnSpc>
                  <a:spcPts val="3920"/>
                </a:lnSpc>
                <a:spcBef>
                  <a:spcPct val="0"/>
                </a:spcBef>
              </a:pPr>
              <a:r>
                <a:rPr lang="en-US" sz="2800" b="1" spc="-112">
                  <a:solidFill>
                    <a:srgbClr val="000000"/>
                  </a:solidFill>
                  <a:latin typeface="Helvetica World Bold"/>
                  <a:ea typeface="Helvetica World Bold"/>
                  <a:cs typeface="Helvetica World Bold"/>
                  <a:sym typeface="Helvetica World Bold"/>
                </a:rPr>
                <a:t>Improves road safety and supports autonomous vehicles.</a:t>
              </a:r>
            </a:p>
          </p:txBody>
        </p:sp>
      </p:grpSp>
      <p:grpSp>
        <p:nvGrpSpPr>
          <p:cNvPr id="16" name="Group 16"/>
          <p:cNvGrpSpPr/>
          <p:nvPr/>
        </p:nvGrpSpPr>
        <p:grpSpPr>
          <a:xfrm>
            <a:off x="2960206" y="6694721"/>
            <a:ext cx="12367588" cy="1297305"/>
            <a:chOff x="0" y="0"/>
            <a:chExt cx="16490117" cy="1729740"/>
          </a:xfrm>
        </p:grpSpPr>
        <p:sp>
          <p:nvSpPr>
            <p:cNvPr id="17" name="TextBox 17"/>
            <p:cNvSpPr txBox="1"/>
            <p:nvPr/>
          </p:nvSpPr>
          <p:spPr>
            <a:xfrm>
              <a:off x="6134180" y="-104775"/>
              <a:ext cx="4221758" cy="1218142"/>
            </a:xfrm>
            <a:prstGeom prst="rect">
              <a:avLst/>
            </a:prstGeom>
          </p:spPr>
          <p:txBody>
            <a:bodyPr lIns="0" tIns="0" rIns="0" bIns="0" rtlCol="0" anchor="t">
              <a:spAutoFit/>
            </a:bodyPr>
            <a:lstStyle/>
            <a:p>
              <a:pPr algn="ctr">
                <a:lnSpc>
                  <a:spcPts val="7000"/>
                </a:lnSpc>
                <a:spcBef>
                  <a:spcPct val="0"/>
                </a:spcBef>
              </a:pPr>
              <a:r>
                <a:rPr lang="en-US" sz="5000" b="1" spc="-200">
                  <a:solidFill>
                    <a:srgbClr val="FF3131"/>
                  </a:solidFill>
                  <a:latin typeface="Helvetica World Bold"/>
                  <a:ea typeface="Helvetica World Bold"/>
                  <a:cs typeface="Helvetica World Bold"/>
                  <a:sym typeface="Helvetica World Bold"/>
                </a:rPr>
                <a:t>Challenges</a:t>
              </a:r>
            </a:p>
          </p:txBody>
        </p:sp>
        <p:sp>
          <p:nvSpPr>
            <p:cNvPr id="18" name="TextBox 18"/>
            <p:cNvSpPr txBox="1"/>
            <p:nvPr/>
          </p:nvSpPr>
          <p:spPr>
            <a:xfrm>
              <a:off x="0" y="1046692"/>
              <a:ext cx="16490117" cy="683048"/>
            </a:xfrm>
            <a:prstGeom prst="rect">
              <a:avLst/>
            </a:prstGeom>
          </p:spPr>
          <p:txBody>
            <a:bodyPr lIns="0" tIns="0" rIns="0" bIns="0" rtlCol="0" anchor="t">
              <a:spAutoFit/>
            </a:bodyPr>
            <a:lstStyle/>
            <a:p>
              <a:pPr algn="ctr">
                <a:lnSpc>
                  <a:spcPts val="3920"/>
                </a:lnSpc>
                <a:spcBef>
                  <a:spcPct val="0"/>
                </a:spcBef>
              </a:pPr>
              <a:r>
                <a:rPr lang="en-US" sz="2800" b="1" spc="-112">
                  <a:solidFill>
                    <a:srgbClr val="000000"/>
                  </a:solidFill>
                  <a:latin typeface="Helvetica World Bold"/>
                  <a:ea typeface="Helvetica World Bold"/>
                  <a:cs typeface="Helvetica World Bold"/>
                  <a:sym typeface="Helvetica World Bold"/>
                </a:rPr>
                <a:t>Variations in lighting, weather, viewing angles, and complex backgrounds.</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446039"/>
            <a:ext cx="18288000" cy="1840961"/>
            <a:chOff x="0" y="0"/>
            <a:chExt cx="24384000" cy="2454614"/>
          </a:xfrm>
        </p:grpSpPr>
        <p:grpSp>
          <p:nvGrpSpPr>
            <p:cNvPr id="3" name="Group 3"/>
            <p:cNvGrpSpPr/>
            <p:nvPr/>
          </p:nvGrpSpPr>
          <p:grpSpPr>
            <a:xfrm>
              <a:off x="0" y="1363351"/>
              <a:ext cx="24384000" cy="1091263"/>
              <a:chOff x="0" y="0"/>
              <a:chExt cx="4816593" cy="215558"/>
            </a:xfrm>
          </p:grpSpPr>
          <p:sp>
            <p:nvSpPr>
              <p:cNvPr id="4" name="Freeform 4"/>
              <p:cNvSpPr/>
              <p:nvPr/>
            </p:nvSpPr>
            <p:spPr>
              <a:xfrm>
                <a:off x="0" y="0"/>
                <a:ext cx="4816592" cy="215558"/>
              </a:xfrm>
              <a:custGeom>
                <a:avLst/>
                <a:gdLst/>
                <a:ahLst/>
                <a:cxnLst/>
                <a:rect l="l" t="t" r="r" b="b"/>
                <a:pathLst>
                  <a:path w="4816592" h="215558">
                    <a:moveTo>
                      <a:pt x="0" y="0"/>
                    </a:moveTo>
                    <a:lnTo>
                      <a:pt x="4816592" y="0"/>
                    </a:lnTo>
                    <a:lnTo>
                      <a:pt x="4816592" y="215558"/>
                    </a:lnTo>
                    <a:lnTo>
                      <a:pt x="0" y="215558"/>
                    </a:lnTo>
                    <a:close/>
                  </a:path>
                </a:pathLst>
              </a:custGeom>
              <a:solidFill>
                <a:srgbClr val="FF3131"/>
              </a:solidFill>
            </p:spPr>
          </p:sp>
          <p:sp>
            <p:nvSpPr>
              <p:cNvPr id="5" name="TextBox 5"/>
              <p:cNvSpPr txBox="1"/>
              <p:nvPr/>
            </p:nvSpPr>
            <p:spPr>
              <a:xfrm>
                <a:off x="0" y="66675"/>
                <a:ext cx="4816593" cy="148883"/>
              </a:xfrm>
              <a:prstGeom prst="rect">
                <a:avLst/>
              </a:prstGeom>
            </p:spPr>
            <p:txBody>
              <a:bodyPr lIns="50800" tIns="50800" rIns="50800" bIns="50800" rtlCol="0" anchor="ctr"/>
              <a:lstStyle/>
              <a:p>
                <a:pPr algn="ctr">
                  <a:lnSpc>
                    <a:spcPts val="1439"/>
                  </a:lnSpc>
                </a:pPr>
                <a:r>
                  <a:rPr lang="en-US" sz="1799" spc="-71">
                    <a:solidFill>
                      <a:srgbClr val="FFFFFF"/>
                    </a:solidFill>
                    <a:latin typeface="Open Sauce"/>
                    <a:ea typeface="Open Sauce"/>
                    <a:cs typeface="Open Sauce"/>
                    <a:sym typeface="Open Sauce"/>
                  </a:rPr>
                  <a:t>Group 8:      Yakin Nazif      Unaiza Nawar Tanisha     Md. Rakibul Islam Rakib     Md. Mobenul Islam Chowdhury</a:t>
                </a:r>
              </a:p>
            </p:txBody>
          </p:sp>
        </p:grpSp>
        <p:sp>
          <p:nvSpPr>
            <p:cNvPr id="6" name="Freeform 6"/>
            <p:cNvSpPr/>
            <p:nvPr/>
          </p:nvSpPr>
          <p:spPr>
            <a:xfrm>
              <a:off x="21902313" y="0"/>
              <a:ext cx="2481687" cy="2454614"/>
            </a:xfrm>
            <a:custGeom>
              <a:avLst/>
              <a:gdLst/>
              <a:ahLst/>
              <a:cxnLst/>
              <a:rect l="l" t="t" r="r" b="b"/>
              <a:pathLst>
                <a:path w="2481687" h="2454614">
                  <a:moveTo>
                    <a:pt x="0" y="0"/>
                  </a:moveTo>
                  <a:lnTo>
                    <a:pt x="2481687" y="0"/>
                  </a:lnTo>
                  <a:lnTo>
                    <a:pt x="2481687" y="2454614"/>
                  </a:lnTo>
                  <a:lnTo>
                    <a:pt x="0" y="24546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7" name="Freeform 7"/>
          <p:cNvSpPr/>
          <p:nvPr/>
        </p:nvSpPr>
        <p:spPr>
          <a:xfrm>
            <a:off x="0" y="4435447"/>
            <a:ext cx="3636187" cy="4991340"/>
          </a:xfrm>
          <a:custGeom>
            <a:avLst/>
            <a:gdLst/>
            <a:ahLst/>
            <a:cxnLst/>
            <a:rect l="l" t="t" r="r" b="b"/>
            <a:pathLst>
              <a:path w="3636187" h="4991340">
                <a:moveTo>
                  <a:pt x="0" y="0"/>
                </a:moveTo>
                <a:lnTo>
                  <a:pt x="3636187" y="0"/>
                </a:lnTo>
                <a:lnTo>
                  <a:pt x="3636187" y="4991340"/>
                </a:lnTo>
                <a:lnTo>
                  <a:pt x="0" y="4991340"/>
                </a:lnTo>
                <a:lnTo>
                  <a:pt x="0" y="0"/>
                </a:lnTo>
                <a:close/>
              </a:path>
            </a:pathLst>
          </a:custGeom>
          <a:blipFill>
            <a:blip r:embed="rId4"/>
            <a:stretch>
              <a:fillRect/>
            </a:stretch>
          </a:blipFill>
        </p:spPr>
      </p:sp>
      <p:sp>
        <p:nvSpPr>
          <p:cNvPr id="8" name="Freeform 8"/>
          <p:cNvSpPr/>
          <p:nvPr/>
        </p:nvSpPr>
        <p:spPr>
          <a:xfrm>
            <a:off x="8990084" y="6537201"/>
            <a:ext cx="2142844" cy="2941451"/>
          </a:xfrm>
          <a:custGeom>
            <a:avLst/>
            <a:gdLst/>
            <a:ahLst/>
            <a:cxnLst/>
            <a:rect l="l" t="t" r="r" b="b"/>
            <a:pathLst>
              <a:path w="2142844" h="2941451">
                <a:moveTo>
                  <a:pt x="0" y="0"/>
                </a:moveTo>
                <a:lnTo>
                  <a:pt x="2142844" y="0"/>
                </a:lnTo>
                <a:lnTo>
                  <a:pt x="2142844" y="2941450"/>
                </a:lnTo>
                <a:lnTo>
                  <a:pt x="0" y="2941450"/>
                </a:lnTo>
                <a:lnTo>
                  <a:pt x="0" y="0"/>
                </a:lnTo>
                <a:close/>
              </a:path>
            </a:pathLst>
          </a:custGeom>
          <a:blipFill>
            <a:blip r:embed="rId5"/>
            <a:stretch>
              <a:fillRect/>
            </a:stretch>
          </a:blipFill>
        </p:spPr>
      </p:sp>
      <p:sp>
        <p:nvSpPr>
          <p:cNvPr id="9" name="Freeform 9"/>
          <p:cNvSpPr/>
          <p:nvPr/>
        </p:nvSpPr>
        <p:spPr>
          <a:xfrm>
            <a:off x="13184949" y="6537201"/>
            <a:ext cx="2142844" cy="2941451"/>
          </a:xfrm>
          <a:custGeom>
            <a:avLst/>
            <a:gdLst/>
            <a:ahLst/>
            <a:cxnLst/>
            <a:rect l="l" t="t" r="r" b="b"/>
            <a:pathLst>
              <a:path w="2142844" h="2941451">
                <a:moveTo>
                  <a:pt x="0" y="0"/>
                </a:moveTo>
                <a:lnTo>
                  <a:pt x="2142845" y="0"/>
                </a:lnTo>
                <a:lnTo>
                  <a:pt x="2142845" y="2941450"/>
                </a:lnTo>
                <a:lnTo>
                  <a:pt x="0" y="2941450"/>
                </a:lnTo>
                <a:lnTo>
                  <a:pt x="0" y="0"/>
                </a:lnTo>
                <a:close/>
              </a:path>
            </a:pathLst>
          </a:custGeom>
          <a:blipFill>
            <a:blip r:embed="rId4"/>
            <a:stretch>
              <a:fillRect/>
            </a:stretch>
          </a:blipFill>
        </p:spPr>
      </p:sp>
      <p:sp>
        <p:nvSpPr>
          <p:cNvPr id="10" name="Freeform 10"/>
          <p:cNvSpPr/>
          <p:nvPr/>
        </p:nvSpPr>
        <p:spPr>
          <a:xfrm>
            <a:off x="15201862" y="6537201"/>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6"/>
            <a:stretch>
              <a:fillRect/>
            </a:stretch>
          </a:blipFill>
        </p:spPr>
      </p:sp>
      <p:sp>
        <p:nvSpPr>
          <p:cNvPr id="11" name="Freeform 11"/>
          <p:cNvSpPr/>
          <p:nvPr/>
        </p:nvSpPr>
        <p:spPr>
          <a:xfrm>
            <a:off x="1455448" y="3931323"/>
            <a:ext cx="1017497" cy="1008247"/>
          </a:xfrm>
          <a:custGeom>
            <a:avLst/>
            <a:gdLst/>
            <a:ahLst/>
            <a:cxnLst/>
            <a:rect l="l" t="t" r="r" b="b"/>
            <a:pathLst>
              <a:path w="1017497" h="1008247">
                <a:moveTo>
                  <a:pt x="0" y="0"/>
                </a:moveTo>
                <a:lnTo>
                  <a:pt x="1017497" y="0"/>
                </a:lnTo>
                <a:lnTo>
                  <a:pt x="1017497" y="1008247"/>
                </a:lnTo>
                <a:lnTo>
                  <a:pt x="0" y="10082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TextBox 12"/>
          <p:cNvSpPr txBox="1"/>
          <p:nvPr/>
        </p:nvSpPr>
        <p:spPr>
          <a:xfrm>
            <a:off x="6641083" y="923925"/>
            <a:ext cx="5005834" cy="939800"/>
          </a:xfrm>
          <a:prstGeom prst="rect">
            <a:avLst/>
          </a:prstGeom>
        </p:spPr>
        <p:txBody>
          <a:bodyPr lIns="0" tIns="0" rIns="0" bIns="0" rtlCol="0" anchor="t">
            <a:spAutoFit/>
          </a:bodyPr>
          <a:lstStyle/>
          <a:p>
            <a:pPr algn="ctr">
              <a:lnSpc>
                <a:spcPts val="7000"/>
              </a:lnSpc>
              <a:spcBef>
                <a:spcPct val="0"/>
              </a:spcBef>
            </a:pPr>
            <a:r>
              <a:rPr lang="en-US" sz="5000" b="1" spc="-200">
                <a:solidFill>
                  <a:srgbClr val="FF3131"/>
                </a:solidFill>
                <a:latin typeface="Helvetica World Bold"/>
                <a:ea typeface="Helvetica World Bold"/>
                <a:cs typeface="Helvetica World Bold"/>
                <a:sym typeface="Helvetica World Bold"/>
              </a:rPr>
              <a:t>Dataset collected:</a:t>
            </a:r>
          </a:p>
        </p:txBody>
      </p:sp>
      <p:sp>
        <p:nvSpPr>
          <p:cNvPr id="13" name="TextBox 13"/>
          <p:cNvSpPr txBox="1"/>
          <p:nvPr/>
        </p:nvSpPr>
        <p:spPr>
          <a:xfrm>
            <a:off x="2960206" y="2105358"/>
            <a:ext cx="12367588" cy="1595755"/>
          </a:xfrm>
          <a:prstGeom prst="rect">
            <a:avLst/>
          </a:prstGeom>
        </p:spPr>
        <p:txBody>
          <a:bodyPr lIns="0" tIns="0" rIns="0" bIns="0" rtlCol="0" anchor="t">
            <a:spAutoFit/>
          </a:bodyPr>
          <a:lstStyle/>
          <a:p>
            <a:pPr algn="ctr">
              <a:lnSpc>
                <a:spcPts val="3920"/>
              </a:lnSpc>
            </a:pPr>
            <a:r>
              <a:rPr lang="en-US" sz="2800" b="1" spc="-112">
                <a:solidFill>
                  <a:srgbClr val="000000"/>
                </a:solidFill>
                <a:latin typeface="Helvetica World Bold"/>
                <a:ea typeface="Helvetica World Bold"/>
                <a:cs typeface="Helvetica World Bold"/>
                <a:sym typeface="Helvetica World Bold"/>
              </a:rPr>
              <a:t>100 images:</a:t>
            </a:r>
          </a:p>
          <a:p>
            <a:pPr algn="ctr">
              <a:lnSpc>
                <a:spcPts val="3920"/>
              </a:lnSpc>
            </a:pPr>
            <a:r>
              <a:rPr lang="en-US" sz="2800" b="1" spc="-112">
                <a:solidFill>
                  <a:srgbClr val="000000"/>
                </a:solidFill>
                <a:latin typeface="Helvetica World Bold"/>
                <a:ea typeface="Helvetica World Bold"/>
                <a:cs typeface="Helvetica World Bold"/>
                <a:sym typeface="Helvetica World Bold"/>
              </a:rPr>
              <a:t>50 stop signs in diverse conditions</a:t>
            </a:r>
          </a:p>
          <a:p>
            <a:pPr algn="ctr">
              <a:lnSpc>
                <a:spcPts val="3920"/>
              </a:lnSpc>
              <a:spcBef>
                <a:spcPct val="0"/>
              </a:spcBef>
            </a:pPr>
            <a:r>
              <a:rPr lang="en-US" sz="2800" b="1" spc="-112">
                <a:solidFill>
                  <a:srgbClr val="000000"/>
                </a:solidFill>
                <a:latin typeface="Helvetica World Bold"/>
                <a:ea typeface="Helvetica World Bold"/>
                <a:cs typeface="Helvetica World Bold"/>
                <a:sym typeface="Helvetica World Bold"/>
              </a:rPr>
              <a:t>50 negative street scenes</a:t>
            </a:r>
          </a:p>
        </p:txBody>
      </p:sp>
      <p:sp>
        <p:nvSpPr>
          <p:cNvPr id="14" name="TextBox 14"/>
          <p:cNvSpPr txBox="1"/>
          <p:nvPr/>
        </p:nvSpPr>
        <p:spPr>
          <a:xfrm>
            <a:off x="5488335" y="4632595"/>
            <a:ext cx="7311330" cy="939800"/>
          </a:xfrm>
          <a:prstGeom prst="rect">
            <a:avLst/>
          </a:prstGeom>
        </p:spPr>
        <p:txBody>
          <a:bodyPr lIns="0" tIns="0" rIns="0" bIns="0" rtlCol="0" anchor="t">
            <a:spAutoFit/>
          </a:bodyPr>
          <a:lstStyle/>
          <a:p>
            <a:pPr algn="ctr">
              <a:lnSpc>
                <a:spcPts val="7000"/>
              </a:lnSpc>
              <a:spcBef>
                <a:spcPct val="0"/>
              </a:spcBef>
            </a:pPr>
            <a:r>
              <a:rPr lang="en-US" sz="5000" b="1" spc="-200">
                <a:solidFill>
                  <a:srgbClr val="FF3131"/>
                </a:solidFill>
                <a:latin typeface="Helvetica World Bold"/>
                <a:ea typeface="Helvetica World Bold"/>
                <a:cs typeface="Helvetica World Bold"/>
                <a:sym typeface="Helvetica World Bold"/>
              </a:rPr>
              <a:t>Preprocessing procedure:</a:t>
            </a:r>
          </a:p>
        </p:txBody>
      </p:sp>
      <p:sp>
        <p:nvSpPr>
          <p:cNvPr id="15" name="TextBox 15"/>
          <p:cNvSpPr txBox="1"/>
          <p:nvPr/>
        </p:nvSpPr>
        <p:spPr>
          <a:xfrm>
            <a:off x="2960206" y="5814028"/>
            <a:ext cx="13447007" cy="528955"/>
          </a:xfrm>
          <a:prstGeom prst="rect">
            <a:avLst/>
          </a:prstGeom>
        </p:spPr>
        <p:txBody>
          <a:bodyPr lIns="0" tIns="0" rIns="0" bIns="0" rtlCol="0" anchor="t">
            <a:spAutoFit/>
          </a:bodyPr>
          <a:lstStyle/>
          <a:p>
            <a:pPr algn="ctr">
              <a:lnSpc>
                <a:spcPts val="3920"/>
              </a:lnSpc>
              <a:spcBef>
                <a:spcPct val="0"/>
              </a:spcBef>
            </a:pPr>
            <a:r>
              <a:rPr lang="en-US" sz="2800" b="1" spc="-112">
                <a:solidFill>
                  <a:srgbClr val="000000"/>
                </a:solidFill>
                <a:latin typeface="Helvetica World Bold"/>
                <a:ea typeface="Helvetica World Bold"/>
                <a:cs typeface="Helvetica World Bold"/>
                <a:sym typeface="Helvetica World Bold"/>
              </a:rPr>
              <a:t>Resized to uniform dimensions → Converted to grayscale → Extracted HOG features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446039"/>
            <a:ext cx="18288000" cy="1840961"/>
            <a:chOff x="0" y="0"/>
            <a:chExt cx="24384000" cy="2454614"/>
          </a:xfrm>
        </p:grpSpPr>
        <p:grpSp>
          <p:nvGrpSpPr>
            <p:cNvPr id="3" name="Group 3"/>
            <p:cNvGrpSpPr/>
            <p:nvPr/>
          </p:nvGrpSpPr>
          <p:grpSpPr>
            <a:xfrm>
              <a:off x="0" y="1363351"/>
              <a:ext cx="24384000" cy="1091263"/>
              <a:chOff x="0" y="0"/>
              <a:chExt cx="4816593" cy="215558"/>
            </a:xfrm>
          </p:grpSpPr>
          <p:sp>
            <p:nvSpPr>
              <p:cNvPr id="4" name="Freeform 4"/>
              <p:cNvSpPr/>
              <p:nvPr/>
            </p:nvSpPr>
            <p:spPr>
              <a:xfrm>
                <a:off x="0" y="0"/>
                <a:ext cx="4816592" cy="215558"/>
              </a:xfrm>
              <a:custGeom>
                <a:avLst/>
                <a:gdLst/>
                <a:ahLst/>
                <a:cxnLst/>
                <a:rect l="l" t="t" r="r" b="b"/>
                <a:pathLst>
                  <a:path w="4816592" h="215558">
                    <a:moveTo>
                      <a:pt x="0" y="0"/>
                    </a:moveTo>
                    <a:lnTo>
                      <a:pt x="4816592" y="0"/>
                    </a:lnTo>
                    <a:lnTo>
                      <a:pt x="4816592" y="215558"/>
                    </a:lnTo>
                    <a:lnTo>
                      <a:pt x="0" y="215558"/>
                    </a:lnTo>
                    <a:close/>
                  </a:path>
                </a:pathLst>
              </a:custGeom>
              <a:solidFill>
                <a:srgbClr val="FF3131"/>
              </a:solidFill>
            </p:spPr>
          </p:sp>
          <p:sp>
            <p:nvSpPr>
              <p:cNvPr id="5" name="TextBox 5"/>
              <p:cNvSpPr txBox="1"/>
              <p:nvPr/>
            </p:nvSpPr>
            <p:spPr>
              <a:xfrm>
                <a:off x="0" y="66675"/>
                <a:ext cx="4816593" cy="148883"/>
              </a:xfrm>
              <a:prstGeom prst="rect">
                <a:avLst/>
              </a:prstGeom>
            </p:spPr>
            <p:txBody>
              <a:bodyPr lIns="50800" tIns="50800" rIns="50800" bIns="50800" rtlCol="0" anchor="ctr"/>
              <a:lstStyle/>
              <a:p>
                <a:pPr algn="ctr">
                  <a:lnSpc>
                    <a:spcPts val="1439"/>
                  </a:lnSpc>
                </a:pPr>
                <a:r>
                  <a:rPr lang="en-US" sz="1799" spc="-71">
                    <a:solidFill>
                      <a:srgbClr val="FFFFFF"/>
                    </a:solidFill>
                    <a:latin typeface="Open Sauce"/>
                    <a:ea typeface="Open Sauce"/>
                    <a:cs typeface="Open Sauce"/>
                    <a:sym typeface="Open Sauce"/>
                  </a:rPr>
                  <a:t>Group 8:      Yakin Nazif      Unaiza Nawar Tanisha     Md. Rakibul Islam Rakib     Md. Mobenul Islam Chowdhury</a:t>
                </a:r>
              </a:p>
            </p:txBody>
          </p:sp>
        </p:grpSp>
        <p:sp>
          <p:nvSpPr>
            <p:cNvPr id="6" name="Freeform 6"/>
            <p:cNvSpPr/>
            <p:nvPr/>
          </p:nvSpPr>
          <p:spPr>
            <a:xfrm>
              <a:off x="21902313" y="0"/>
              <a:ext cx="2481687" cy="2454614"/>
            </a:xfrm>
            <a:custGeom>
              <a:avLst/>
              <a:gdLst/>
              <a:ahLst/>
              <a:cxnLst/>
              <a:rect l="l" t="t" r="r" b="b"/>
              <a:pathLst>
                <a:path w="2481687" h="2454614">
                  <a:moveTo>
                    <a:pt x="0" y="0"/>
                  </a:moveTo>
                  <a:lnTo>
                    <a:pt x="2481687" y="0"/>
                  </a:lnTo>
                  <a:lnTo>
                    <a:pt x="2481687" y="2454614"/>
                  </a:lnTo>
                  <a:lnTo>
                    <a:pt x="0" y="24546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7" name="Group 7"/>
          <p:cNvGrpSpPr/>
          <p:nvPr/>
        </p:nvGrpSpPr>
        <p:grpSpPr>
          <a:xfrm>
            <a:off x="7266206" y="3865922"/>
            <a:ext cx="3755588" cy="1100596"/>
            <a:chOff x="0" y="0"/>
            <a:chExt cx="989126" cy="289869"/>
          </a:xfrm>
        </p:grpSpPr>
        <p:sp>
          <p:nvSpPr>
            <p:cNvPr id="8" name="Freeform 8"/>
            <p:cNvSpPr/>
            <p:nvPr/>
          </p:nvSpPr>
          <p:spPr>
            <a:xfrm>
              <a:off x="0" y="0"/>
              <a:ext cx="989126" cy="289869"/>
            </a:xfrm>
            <a:custGeom>
              <a:avLst/>
              <a:gdLst/>
              <a:ahLst/>
              <a:cxnLst/>
              <a:rect l="l" t="t" r="r" b="b"/>
              <a:pathLst>
                <a:path w="989126" h="289869">
                  <a:moveTo>
                    <a:pt x="144934" y="0"/>
                  </a:moveTo>
                  <a:lnTo>
                    <a:pt x="844192" y="0"/>
                  </a:lnTo>
                  <a:cubicBezTo>
                    <a:pt x="882631" y="0"/>
                    <a:pt x="919495" y="15270"/>
                    <a:pt x="946676" y="42450"/>
                  </a:cubicBezTo>
                  <a:cubicBezTo>
                    <a:pt x="973856" y="69631"/>
                    <a:pt x="989126" y="106495"/>
                    <a:pt x="989126" y="144934"/>
                  </a:cubicBezTo>
                  <a:lnTo>
                    <a:pt x="989126" y="144934"/>
                  </a:lnTo>
                  <a:cubicBezTo>
                    <a:pt x="989126" y="183373"/>
                    <a:pt x="973856" y="220238"/>
                    <a:pt x="946676" y="247419"/>
                  </a:cubicBezTo>
                  <a:cubicBezTo>
                    <a:pt x="919495" y="274599"/>
                    <a:pt x="882631" y="289869"/>
                    <a:pt x="844192" y="289869"/>
                  </a:cubicBezTo>
                  <a:lnTo>
                    <a:pt x="144934" y="289869"/>
                  </a:lnTo>
                  <a:cubicBezTo>
                    <a:pt x="106495" y="289869"/>
                    <a:pt x="69631" y="274599"/>
                    <a:pt x="42450" y="247419"/>
                  </a:cubicBezTo>
                  <a:cubicBezTo>
                    <a:pt x="15270" y="220238"/>
                    <a:pt x="0" y="183373"/>
                    <a:pt x="0" y="144934"/>
                  </a:cubicBezTo>
                  <a:lnTo>
                    <a:pt x="0" y="144934"/>
                  </a:lnTo>
                  <a:cubicBezTo>
                    <a:pt x="0" y="106495"/>
                    <a:pt x="15270" y="69631"/>
                    <a:pt x="42450" y="42450"/>
                  </a:cubicBezTo>
                  <a:cubicBezTo>
                    <a:pt x="69631" y="15270"/>
                    <a:pt x="106495" y="0"/>
                    <a:pt x="144934" y="0"/>
                  </a:cubicBezTo>
                  <a:close/>
                </a:path>
              </a:pathLst>
            </a:custGeom>
            <a:solidFill>
              <a:srgbClr val="FF3131"/>
            </a:solidFill>
          </p:spPr>
        </p:sp>
        <p:sp>
          <p:nvSpPr>
            <p:cNvPr id="9" name="TextBox 9"/>
            <p:cNvSpPr txBox="1"/>
            <p:nvPr/>
          </p:nvSpPr>
          <p:spPr>
            <a:xfrm>
              <a:off x="0" y="-38100"/>
              <a:ext cx="989126" cy="327969"/>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7266206" y="2582164"/>
            <a:ext cx="3755588" cy="1100596"/>
            <a:chOff x="0" y="0"/>
            <a:chExt cx="989126" cy="289869"/>
          </a:xfrm>
        </p:grpSpPr>
        <p:sp>
          <p:nvSpPr>
            <p:cNvPr id="11" name="Freeform 11"/>
            <p:cNvSpPr/>
            <p:nvPr/>
          </p:nvSpPr>
          <p:spPr>
            <a:xfrm>
              <a:off x="0" y="0"/>
              <a:ext cx="989126" cy="289869"/>
            </a:xfrm>
            <a:custGeom>
              <a:avLst/>
              <a:gdLst/>
              <a:ahLst/>
              <a:cxnLst/>
              <a:rect l="l" t="t" r="r" b="b"/>
              <a:pathLst>
                <a:path w="989126" h="289869">
                  <a:moveTo>
                    <a:pt x="144934" y="0"/>
                  </a:moveTo>
                  <a:lnTo>
                    <a:pt x="844192" y="0"/>
                  </a:lnTo>
                  <a:cubicBezTo>
                    <a:pt x="882631" y="0"/>
                    <a:pt x="919495" y="15270"/>
                    <a:pt x="946676" y="42450"/>
                  </a:cubicBezTo>
                  <a:cubicBezTo>
                    <a:pt x="973856" y="69631"/>
                    <a:pt x="989126" y="106495"/>
                    <a:pt x="989126" y="144934"/>
                  </a:cubicBezTo>
                  <a:lnTo>
                    <a:pt x="989126" y="144934"/>
                  </a:lnTo>
                  <a:cubicBezTo>
                    <a:pt x="989126" y="183373"/>
                    <a:pt x="973856" y="220238"/>
                    <a:pt x="946676" y="247419"/>
                  </a:cubicBezTo>
                  <a:cubicBezTo>
                    <a:pt x="919495" y="274599"/>
                    <a:pt x="882631" y="289869"/>
                    <a:pt x="844192" y="289869"/>
                  </a:cubicBezTo>
                  <a:lnTo>
                    <a:pt x="144934" y="289869"/>
                  </a:lnTo>
                  <a:cubicBezTo>
                    <a:pt x="106495" y="289869"/>
                    <a:pt x="69631" y="274599"/>
                    <a:pt x="42450" y="247419"/>
                  </a:cubicBezTo>
                  <a:cubicBezTo>
                    <a:pt x="15270" y="220238"/>
                    <a:pt x="0" y="183373"/>
                    <a:pt x="0" y="144934"/>
                  </a:cubicBezTo>
                  <a:lnTo>
                    <a:pt x="0" y="144934"/>
                  </a:lnTo>
                  <a:cubicBezTo>
                    <a:pt x="0" y="106495"/>
                    <a:pt x="15270" y="69631"/>
                    <a:pt x="42450" y="42450"/>
                  </a:cubicBezTo>
                  <a:cubicBezTo>
                    <a:pt x="69631" y="15270"/>
                    <a:pt x="106495" y="0"/>
                    <a:pt x="144934" y="0"/>
                  </a:cubicBezTo>
                  <a:close/>
                </a:path>
              </a:pathLst>
            </a:custGeom>
            <a:solidFill>
              <a:srgbClr val="FF3131"/>
            </a:solidFill>
          </p:spPr>
        </p:sp>
        <p:sp>
          <p:nvSpPr>
            <p:cNvPr id="12" name="TextBox 12"/>
            <p:cNvSpPr txBox="1"/>
            <p:nvPr/>
          </p:nvSpPr>
          <p:spPr>
            <a:xfrm>
              <a:off x="0" y="-38100"/>
              <a:ext cx="989126" cy="327969"/>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7266206" y="5143500"/>
            <a:ext cx="3755588" cy="1100596"/>
            <a:chOff x="0" y="0"/>
            <a:chExt cx="989126" cy="289869"/>
          </a:xfrm>
        </p:grpSpPr>
        <p:sp>
          <p:nvSpPr>
            <p:cNvPr id="14" name="Freeform 14"/>
            <p:cNvSpPr/>
            <p:nvPr/>
          </p:nvSpPr>
          <p:spPr>
            <a:xfrm>
              <a:off x="0" y="0"/>
              <a:ext cx="989126" cy="289869"/>
            </a:xfrm>
            <a:custGeom>
              <a:avLst/>
              <a:gdLst/>
              <a:ahLst/>
              <a:cxnLst/>
              <a:rect l="l" t="t" r="r" b="b"/>
              <a:pathLst>
                <a:path w="989126" h="289869">
                  <a:moveTo>
                    <a:pt x="144934" y="0"/>
                  </a:moveTo>
                  <a:lnTo>
                    <a:pt x="844192" y="0"/>
                  </a:lnTo>
                  <a:cubicBezTo>
                    <a:pt x="882631" y="0"/>
                    <a:pt x="919495" y="15270"/>
                    <a:pt x="946676" y="42450"/>
                  </a:cubicBezTo>
                  <a:cubicBezTo>
                    <a:pt x="973856" y="69631"/>
                    <a:pt x="989126" y="106495"/>
                    <a:pt x="989126" y="144934"/>
                  </a:cubicBezTo>
                  <a:lnTo>
                    <a:pt x="989126" y="144934"/>
                  </a:lnTo>
                  <a:cubicBezTo>
                    <a:pt x="989126" y="183373"/>
                    <a:pt x="973856" y="220238"/>
                    <a:pt x="946676" y="247419"/>
                  </a:cubicBezTo>
                  <a:cubicBezTo>
                    <a:pt x="919495" y="274599"/>
                    <a:pt x="882631" y="289869"/>
                    <a:pt x="844192" y="289869"/>
                  </a:cubicBezTo>
                  <a:lnTo>
                    <a:pt x="144934" y="289869"/>
                  </a:lnTo>
                  <a:cubicBezTo>
                    <a:pt x="106495" y="289869"/>
                    <a:pt x="69631" y="274599"/>
                    <a:pt x="42450" y="247419"/>
                  </a:cubicBezTo>
                  <a:cubicBezTo>
                    <a:pt x="15270" y="220238"/>
                    <a:pt x="0" y="183373"/>
                    <a:pt x="0" y="144934"/>
                  </a:cubicBezTo>
                  <a:lnTo>
                    <a:pt x="0" y="144934"/>
                  </a:lnTo>
                  <a:cubicBezTo>
                    <a:pt x="0" y="106495"/>
                    <a:pt x="15270" y="69631"/>
                    <a:pt x="42450" y="42450"/>
                  </a:cubicBezTo>
                  <a:cubicBezTo>
                    <a:pt x="69631" y="15270"/>
                    <a:pt x="106495" y="0"/>
                    <a:pt x="144934" y="0"/>
                  </a:cubicBezTo>
                  <a:close/>
                </a:path>
              </a:pathLst>
            </a:custGeom>
            <a:solidFill>
              <a:srgbClr val="FF3131"/>
            </a:solidFill>
          </p:spPr>
        </p:sp>
        <p:sp>
          <p:nvSpPr>
            <p:cNvPr id="15" name="TextBox 15"/>
            <p:cNvSpPr txBox="1"/>
            <p:nvPr/>
          </p:nvSpPr>
          <p:spPr>
            <a:xfrm>
              <a:off x="0" y="-38100"/>
              <a:ext cx="989126" cy="327969"/>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6137949" y="6626847"/>
            <a:ext cx="5901490" cy="1100596"/>
            <a:chOff x="0" y="0"/>
            <a:chExt cx="1554302" cy="289869"/>
          </a:xfrm>
        </p:grpSpPr>
        <p:sp>
          <p:nvSpPr>
            <p:cNvPr id="17" name="Freeform 17"/>
            <p:cNvSpPr/>
            <p:nvPr/>
          </p:nvSpPr>
          <p:spPr>
            <a:xfrm>
              <a:off x="0" y="0"/>
              <a:ext cx="1554302" cy="289869"/>
            </a:xfrm>
            <a:custGeom>
              <a:avLst/>
              <a:gdLst/>
              <a:ahLst/>
              <a:cxnLst/>
              <a:rect l="l" t="t" r="r" b="b"/>
              <a:pathLst>
                <a:path w="1554302" h="289869">
                  <a:moveTo>
                    <a:pt x="131186" y="0"/>
                  </a:moveTo>
                  <a:lnTo>
                    <a:pt x="1423116" y="0"/>
                  </a:lnTo>
                  <a:cubicBezTo>
                    <a:pt x="1495568" y="0"/>
                    <a:pt x="1554302" y="58734"/>
                    <a:pt x="1554302" y="131186"/>
                  </a:cubicBezTo>
                  <a:lnTo>
                    <a:pt x="1554302" y="158683"/>
                  </a:lnTo>
                  <a:cubicBezTo>
                    <a:pt x="1554302" y="231135"/>
                    <a:pt x="1495568" y="289869"/>
                    <a:pt x="1423116" y="289869"/>
                  </a:cubicBezTo>
                  <a:lnTo>
                    <a:pt x="131186" y="289869"/>
                  </a:lnTo>
                  <a:cubicBezTo>
                    <a:pt x="58734" y="289869"/>
                    <a:pt x="0" y="231135"/>
                    <a:pt x="0" y="158683"/>
                  </a:cubicBezTo>
                  <a:lnTo>
                    <a:pt x="0" y="131186"/>
                  </a:lnTo>
                  <a:cubicBezTo>
                    <a:pt x="0" y="58734"/>
                    <a:pt x="58734" y="0"/>
                    <a:pt x="131186" y="0"/>
                  </a:cubicBezTo>
                  <a:close/>
                </a:path>
              </a:pathLst>
            </a:custGeom>
            <a:solidFill>
              <a:srgbClr val="00C054"/>
            </a:solidFill>
          </p:spPr>
        </p:sp>
        <p:sp>
          <p:nvSpPr>
            <p:cNvPr id="18" name="TextBox 18"/>
            <p:cNvSpPr txBox="1"/>
            <p:nvPr/>
          </p:nvSpPr>
          <p:spPr>
            <a:xfrm>
              <a:off x="0" y="-38100"/>
              <a:ext cx="1554302" cy="327969"/>
            </a:xfrm>
            <a:prstGeom prst="rect">
              <a:avLst/>
            </a:prstGeom>
          </p:spPr>
          <p:txBody>
            <a:bodyPr lIns="50800" tIns="50800" rIns="50800" bIns="50800" rtlCol="0" anchor="ctr"/>
            <a:lstStyle/>
            <a:p>
              <a:pPr algn="ctr">
                <a:lnSpc>
                  <a:spcPts val="2659"/>
                </a:lnSpc>
                <a:spcBef>
                  <a:spcPct val="0"/>
                </a:spcBef>
              </a:pPr>
              <a:endParaRPr/>
            </a:p>
          </p:txBody>
        </p:sp>
      </p:grpSp>
      <p:sp>
        <p:nvSpPr>
          <p:cNvPr id="19" name="Freeform 19"/>
          <p:cNvSpPr/>
          <p:nvPr/>
        </p:nvSpPr>
        <p:spPr>
          <a:xfrm>
            <a:off x="11641587" y="2841836"/>
            <a:ext cx="3066415" cy="3066415"/>
          </a:xfrm>
          <a:custGeom>
            <a:avLst/>
            <a:gdLst/>
            <a:ahLst/>
            <a:cxnLst/>
            <a:rect l="l" t="t" r="r" b="b"/>
            <a:pathLst>
              <a:path w="3066415" h="3066415">
                <a:moveTo>
                  <a:pt x="0" y="0"/>
                </a:moveTo>
                <a:lnTo>
                  <a:pt x="3066415" y="0"/>
                </a:lnTo>
                <a:lnTo>
                  <a:pt x="3066415" y="3066415"/>
                </a:lnTo>
                <a:lnTo>
                  <a:pt x="0" y="30664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Freeform 20"/>
          <p:cNvSpPr/>
          <p:nvPr/>
        </p:nvSpPr>
        <p:spPr>
          <a:xfrm rot="-207891">
            <a:off x="5153913" y="6484020"/>
            <a:ext cx="1294411" cy="1386250"/>
          </a:xfrm>
          <a:custGeom>
            <a:avLst/>
            <a:gdLst/>
            <a:ahLst/>
            <a:cxnLst/>
            <a:rect l="l" t="t" r="r" b="b"/>
            <a:pathLst>
              <a:path w="1294411" h="1386250">
                <a:moveTo>
                  <a:pt x="0" y="0"/>
                </a:moveTo>
                <a:lnTo>
                  <a:pt x="1294411" y="0"/>
                </a:lnTo>
                <a:lnTo>
                  <a:pt x="1294411" y="1386250"/>
                </a:lnTo>
                <a:lnTo>
                  <a:pt x="0" y="1386250"/>
                </a:lnTo>
                <a:lnTo>
                  <a:pt x="0" y="0"/>
                </a:lnTo>
                <a:close/>
              </a:path>
            </a:pathLst>
          </a:custGeom>
          <a:blipFill>
            <a:blip r:embed="rId6"/>
            <a:stretch>
              <a:fillRect/>
            </a:stretch>
          </a:blipFill>
        </p:spPr>
      </p:sp>
      <p:sp>
        <p:nvSpPr>
          <p:cNvPr id="21" name="TextBox 21"/>
          <p:cNvSpPr txBox="1"/>
          <p:nvPr/>
        </p:nvSpPr>
        <p:spPr>
          <a:xfrm>
            <a:off x="7266206" y="923925"/>
            <a:ext cx="3755588" cy="939800"/>
          </a:xfrm>
          <a:prstGeom prst="rect">
            <a:avLst/>
          </a:prstGeom>
        </p:spPr>
        <p:txBody>
          <a:bodyPr lIns="0" tIns="0" rIns="0" bIns="0" rtlCol="0" anchor="t">
            <a:spAutoFit/>
          </a:bodyPr>
          <a:lstStyle/>
          <a:p>
            <a:pPr algn="ctr">
              <a:lnSpc>
                <a:spcPts val="7000"/>
              </a:lnSpc>
              <a:spcBef>
                <a:spcPct val="0"/>
              </a:spcBef>
            </a:pPr>
            <a:r>
              <a:rPr lang="en-US" sz="5000" b="1" spc="-200">
                <a:solidFill>
                  <a:srgbClr val="FF3131"/>
                </a:solidFill>
                <a:latin typeface="Helvetica World Bold"/>
                <a:ea typeface="Helvetica World Bold"/>
                <a:cs typeface="Helvetica World Bold"/>
                <a:sym typeface="Helvetica World Bold"/>
              </a:rPr>
              <a:t>Models used:</a:t>
            </a:r>
          </a:p>
        </p:txBody>
      </p:sp>
      <p:sp>
        <p:nvSpPr>
          <p:cNvPr id="22" name="TextBox 22"/>
          <p:cNvSpPr txBox="1"/>
          <p:nvPr/>
        </p:nvSpPr>
        <p:spPr>
          <a:xfrm>
            <a:off x="5113206" y="2814327"/>
            <a:ext cx="8061588" cy="569595"/>
          </a:xfrm>
          <a:prstGeom prst="rect">
            <a:avLst/>
          </a:prstGeom>
        </p:spPr>
        <p:txBody>
          <a:bodyPr lIns="0" tIns="0" rIns="0" bIns="0" rtlCol="0" anchor="t">
            <a:spAutoFit/>
          </a:bodyPr>
          <a:lstStyle/>
          <a:p>
            <a:pPr algn="ctr">
              <a:lnSpc>
                <a:spcPts val="4200"/>
              </a:lnSpc>
              <a:spcBef>
                <a:spcPct val="0"/>
              </a:spcBef>
            </a:pPr>
            <a:r>
              <a:rPr lang="en-US" sz="3000" b="1" spc="-120">
                <a:solidFill>
                  <a:srgbClr val="FFFFFF"/>
                </a:solidFill>
                <a:latin typeface="Helvetica World Bold"/>
                <a:ea typeface="Helvetica World Bold"/>
                <a:cs typeface="Helvetica World Bold"/>
                <a:sym typeface="Helvetica World Bold"/>
              </a:rPr>
              <a:t>Random Forest</a:t>
            </a:r>
          </a:p>
        </p:txBody>
      </p:sp>
      <p:sp>
        <p:nvSpPr>
          <p:cNvPr id="23" name="TextBox 23"/>
          <p:cNvSpPr txBox="1"/>
          <p:nvPr/>
        </p:nvSpPr>
        <p:spPr>
          <a:xfrm>
            <a:off x="5113206" y="4078181"/>
            <a:ext cx="8061588" cy="569595"/>
          </a:xfrm>
          <a:prstGeom prst="rect">
            <a:avLst/>
          </a:prstGeom>
        </p:spPr>
        <p:txBody>
          <a:bodyPr lIns="0" tIns="0" rIns="0" bIns="0" rtlCol="0" anchor="t">
            <a:spAutoFit/>
          </a:bodyPr>
          <a:lstStyle/>
          <a:p>
            <a:pPr algn="ctr">
              <a:lnSpc>
                <a:spcPts val="4200"/>
              </a:lnSpc>
              <a:spcBef>
                <a:spcPct val="0"/>
              </a:spcBef>
            </a:pPr>
            <a:r>
              <a:rPr lang="en-US" sz="3000" b="1" spc="-120">
                <a:solidFill>
                  <a:srgbClr val="FFFFFF"/>
                </a:solidFill>
                <a:latin typeface="Helvetica World Bold"/>
                <a:ea typeface="Helvetica World Bold"/>
                <a:cs typeface="Helvetica World Bold"/>
                <a:sym typeface="Helvetica World Bold"/>
              </a:rPr>
              <a:t>Template Matching</a:t>
            </a:r>
          </a:p>
        </p:txBody>
      </p:sp>
      <p:sp>
        <p:nvSpPr>
          <p:cNvPr id="24" name="TextBox 24"/>
          <p:cNvSpPr txBox="1"/>
          <p:nvPr/>
        </p:nvSpPr>
        <p:spPr>
          <a:xfrm>
            <a:off x="5113206" y="5338656"/>
            <a:ext cx="8061588" cy="569595"/>
          </a:xfrm>
          <a:prstGeom prst="rect">
            <a:avLst/>
          </a:prstGeom>
        </p:spPr>
        <p:txBody>
          <a:bodyPr lIns="0" tIns="0" rIns="0" bIns="0" rtlCol="0" anchor="t">
            <a:spAutoFit/>
          </a:bodyPr>
          <a:lstStyle/>
          <a:p>
            <a:pPr algn="ctr">
              <a:lnSpc>
                <a:spcPts val="4200"/>
              </a:lnSpc>
              <a:spcBef>
                <a:spcPct val="0"/>
              </a:spcBef>
            </a:pPr>
            <a:r>
              <a:rPr lang="en-US" sz="3000" b="1" spc="-120">
                <a:solidFill>
                  <a:srgbClr val="FFFFFF"/>
                </a:solidFill>
                <a:latin typeface="Helvetica World Bold"/>
                <a:ea typeface="Helvetica World Bold"/>
                <a:cs typeface="Helvetica World Bold"/>
                <a:sym typeface="Helvetica World Bold"/>
              </a:rPr>
              <a:t>K Nearest Neighbor</a:t>
            </a:r>
          </a:p>
        </p:txBody>
      </p:sp>
      <p:sp>
        <p:nvSpPr>
          <p:cNvPr id="25" name="TextBox 25"/>
          <p:cNvSpPr txBox="1"/>
          <p:nvPr/>
        </p:nvSpPr>
        <p:spPr>
          <a:xfrm>
            <a:off x="5113206" y="6859010"/>
            <a:ext cx="8061588" cy="569595"/>
          </a:xfrm>
          <a:prstGeom prst="rect">
            <a:avLst/>
          </a:prstGeom>
        </p:spPr>
        <p:txBody>
          <a:bodyPr lIns="0" tIns="0" rIns="0" bIns="0" rtlCol="0" anchor="t">
            <a:spAutoFit/>
          </a:bodyPr>
          <a:lstStyle/>
          <a:p>
            <a:pPr algn="ctr">
              <a:lnSpc>
                <a:spcPts val="4200"/>
              </a:lnSpc>
              <a:spcBef>
                <a:spcPct val="0"/>
              </a:spcBef>
            </a:pPr>
            <a:r>
              <a:rPr lang="en-US" sz="3000" b="1" spc="-120">
                <a:solidFill>
                  <a:srgbClr val="FFFFFF"/>
                </a:solidFill>
                <a:latin typeface="Helvetica World Bold"/>
                <a:ea typeface="Helvetica World Bold"/>
                <a:cs typeface="Helvetica World Bold"/>
                <a:sym typeface="Helvetica World Bold"/>
              </a:rPr>
              <a:t>Support Vector Machine (SVM)</a:t>
            </a:r>
          </a:p>
        </p:txBody>
      </p:sp>
      <p:sp>
        <p:nvSpPr>
          <p:cNvPr id="26" name="TextBox 26"/>
          <p:cNvSpPr txBox="1"/>
          <p:nvPr/>
        </p:nvSpPr>
        <p:spPr>
          <a:xfrm>
            <a:off x="7812790" y="7872104"/>
            <a:ext cx="2551807" cy="406201"/>
          </a:xfrm>
          <a:prstGeom prst="rect">
            <a:avLst/>
          </a:prstGeom>
        </p:spPr>
        <p:txBody>
          <a:bodyPr wrap="square" lIns="0" tIns="0" rIns="0" bIns="0" rtlCol="0" anchor="t">
            <a:spAutoFit/>
          </a:bodyPr>
          <a:lstStyle/>
          <a:p>
            <a:pPr algn="ctr">
              <a:lnSpc>
                <a:spcPts val="3499"/>
              </a:lnSpc>
              <a:spcBef>
                <a:spcPct val="0"/>
              </a:spcBef>
            </a:pPr>
            <a:r>
              <a:rPr lang="en-US" sz="2499" b="1" spc="-99" dirty="0">
                <a:solidFill>
                  <a:srgbClr val="1E1E1E"/>
                </a:solidFill>
                <a:latin typeface="Helvetica World Bold"/>
                <a:ea typeface="Helvetica World Bold"/>
                <a:cs typeface="Helvetica World Bold"/>
                <a:sym typeface="Helvetica World Bold"/>
              </a:rPr>
              <a:t>(Best Output)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446039"/>
            <a:ext cx="18288000" cy="1840961"/>
            <a:chOff x="0" y="0"/>
            <a:chExt cx="24384000" cy="2454614"/>
          </a:xfrm>
        </p:grpSpPr>
        <p:grpSp>
          <p:nvGrpSpPr>
            <p:cNvPr id="3" name="Group 3"/>
            <p:cNvGrpSpPr/>
            <p:nvPr/>
          </p:nvGrpSpPr>
          <p:grpSpPr>
            <a:xfrm>
              <a:off x="0" y="1363351"/>
              <a:ext cx="24384000" cy="1091263"/>
              <a:chOff x="0" y="0"/>
              <a:chExt cx="4816593" cy="215558"/>
            </a:xfrm>
          </p:grpSpPr>
          <p:sp>
            <p:nvSpPr>
              <p:cNvPr id="4" name="Freeform 4"/>
              <p:cNvSpPr/>
              <p:nvPr/>
            </p:nvSpPr>
            <p:spPr>
              <a:xfrm>
                <a:off x="0" y="0"/>
                <a:ext cx="4816592" cy="215558"/>
              </a:xfrm>
              <a:custGeom>
                <a:avLst/>
                <a:gdLst/>
                <a:ahLst/>
                <a:cxnLst/>
                <a:rect l="l" t="t" r="r" b="b"/>
                <a:pathLst>
                  <a:path w="4816592" h="215558">
                    <a:moveTo>
                      <a:pt x="0" y="0"/>
                    </a:moveTo>
                    <a:lnTo>
                      <a:pt x="4816592" y="0"/>
                    </a:lnTo>
                    <a:lnTo>
                      <a:pt x="4816592" y="215558"/>
                    </a:lnTo>
                    <a:lnTo>
                      <a:pt x="0" y="215558"/>
                    </a:lnTo>
                    <a:close/>
                  </a:path>
                </a:pathLst>
              </a:custGeom>
              <a:solidFill>
                <a:srgbClr val="FF3131"/>
              </a:solidFill>
            </p:spPr>
          </p:sp>
          <p:sp>
            <p:nvSpPr>
              <p:cNvPr id="5" name="TextBox 5"/>
              <p:cNvSpPr txBox="1"/>
              <p:nvPr/>
            </p:nvSpPr>
            <p:spPr>
              <a:xfrm>
                <a:off x="0" y="66675"/>
                <a:ext cx="4816593" cy="148883"/>
              </a:xfrm>
              <a:prstGeom prst="rect">
                <a:avLst/>
              </a:prstGeom>
            </p:spPr>
            <p:txBody>
              <a:bodyPr lIns="50800" tIns="50800" rIns="50800" bIns="50800" rtlCol="0" anchor="ctr"/>
              <a:lstStyle/>
              <a:p>
                <a:pPr algn="ctr">
                  <a:lnSpc>
                    <a:spcPts val="1439"/>
                  </a:lnSpc>
                </a:pPr>
                <a:r>
                  <a:rPr lang="en-US" sz="1799" spc="-71">
                    <a:solidFill>
                      <a:srgbClr val="FFFFFF"/>
                    </a:solidFill>
                    <a:latin typeface="Open Sauce"/>
                    <a:ea typeface="Open Sauce"/>
                    <a:cs typeface="Open Sauce"/>
                    <a:sym typeface="Open Sauce"/>
                  </a:rPr>
                  <a:t>Group 8:      Yakin Nazif      Unaiza Nawar Tanisha     Md. Rakibul Islam Rakib     Md. Mobenul Islam Chowdhury</a:t>
                </a:r>
              </a:p>
            </p:txBody>
          </p:sp>
        </p:grpSp>
        <p:sp>
          <p:nvSpPr>
            <p:cNvPr id="6" name="Freeform 6"/>
            <p:cNvSpPr/>
            <p:nvPr/>
          </p:nvSpPr>
          <p:spPr>
            <a:xfrm>
              <a:off x="21902313" y="0"/>
              <a:ext cx="2481687" cy="2454614"/>
            </a:xfrm>
            <a:custGeom>
              <a:avLst/>
              <a:gdLst/>
              <a:ahLst/>
              <a:cxnLst/>
              <a:rect l="l" t="t" r="r" b="b"/>
              <a:pathLst>
                <a:path w="2481687" h="2454614">
                  <a:moveTo>
                    <a:pt x="0" y="0"/>
                  </a:moveTo>
                  <a:lnTo>
                    <a:pt x="2481687" y="0"/>
                  </a:lnTo>
                  <a:lnTo>
                    <a:pt x="2481687" y="2454614"/>
                  </a:lnTo>
                  <a:lnTo>
                    <a:pt x="0" y="24546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7" name="Freeform 7"/>
          <p:cNvSpPr/>
          <p:nvPr/>
        </p:nvSpPr>
        <p:spPr>
          <a:xfrm>
            <a:off x="334588" y="1709368"/>
            <a:ext cx="7793633" cy="5143798"/>
          </a:xfrm>
          <a:custGeom>
            <a:avLst/>
            <a:gdLst/>
            <a:ahLst/>
            <a:cxnLst/>
            <a:rect l="l" t="t" r="r" b="b"/>
            <a:pathLst>
              <a:path w="7793633" h="5143798">
                <a:moveTo>
                  <a:pt x="0" y="0"/>
                </a:moveTo>
                <a:lnTo>
                  <a:pt x="7793633" y="0"/>
                </a:lnTo>
                <a:lnTo>
                  <a:pt x="7793633" y="5143797"/>
                </a:lnTo>
                <a:lnTo>
                  <a:pt x="0" y="5143797"/>
                </a:lnTo>
                <a:lnTo>
                  <a:pt x="0" y="0"/>
                </a:lnTo>
                <a:close/>
              </a:path>
            </a:pathLst>
          </a:custGeom>
          <a:blipFill>
            <a:blip r:embed="rId4"/>
            <a:stretch>
              <a:fillRect/>
            </a:stretch>
          </a:blipFill>
        </p:spPr>
      </p:sp>
      <p:sp>
        <p:nvSpPr>
          <p:cNvPr id="8" name="Freeform 8"/>
          <p:cNvSpPr/>
          <p:nvPr/>
        </p:nvSpPr>
        <p:spPr>
          <a:xfrm>
            <a:off x="8128221" y="2015417"/>
            <a:ext cx="9562672" cy="4783244"/>
          </a:xfrm>
          <a:custGeom>
            <a:avLst/>
            <a:gdLst/>
            <a:ahLst/>
            <a:cxnLst/>
            <a:rect l="l" t="t" r="r" b="b"/>
            <a:pathLst>
              <a:path w="9562672" h="4783244">
                <a:moveTo>
                  <a:pt x="0" y="0"/>
                </a:moveTo>
                <a:lnTo>
                  <a:pt x="9562671" y="0"/>
                </a:lnTo>
                <a:lnTo>
                  <a:pt x="9562671" y="4783243"/>
                </a:lnTo>
                <a:lnTo>
                  <a:pt x="0" y="4783243"/>
                </a:lnTo>
                <a:lnTo>
                  <a:pt x="0" y="0"/>
                </a:lnTo>
                <a:close/>
              </a:path>
            </a:pathLst>
          </a:custGeom>
          <a:blipFill>
            <a:blip r:embed="rId5"/>
            <a:stretch>
              <a:fillRect t="-2728" b="-2728"/>
            </a:stretch>
          </a:blipFill>
        </p:spPr>
      </p:sp>
      <p:sp>
        <p:nvSpPr>
          <p:cNvPr id="9" name="TextBox 9"/>
          <p:cNvSpPr txBox="1"/>
          <p:nvPr/>
        </p:nvSpPr>
        <p:spPr>
          <a:xfrm>
            <a:off x="4161383" y="506413"/>
            <a:ext cx="9965234" cy="939800"/>
          </a:xfrm>
          <a:prstGeom prst="rect">
            <a:avLst/>
          </a:prstGeom>
        </p:spPr>
        <p:txBody>
          <a:bodyPr lIns="0" tIns="0" rIns="0" bIns="0" rtlCol="0" anchor="t">
            <a:spAutoFit/>
          </a:bodyPr>
          <a:lstStyle/>
          <a:p>
            <a:pPr algn="ctr">
              <a:lnSpc>
                <a:spcPts val="7000"/>
              </a:lnSpc>
              <a:spcBef>
                <a:spcPct val="0"/>
              </a:spcBef>
            </a:pPr>
            <a:r>
              <a:rPr lang="en-US" sz="5000" b="1" spc="-200">
                <a:solidFill>
                  <a:srgbClr val="FF3131"/>
                </a:solidFill>
                <a:latin typeface="Helvetica World Bold"/>
                <a:ea typeface="Helvetica World Bold"/>
                <a:cs typeface="Helvetica World Bold"/>
                <a:sym typeface="Helvetica World Bold"/>
              </a:rPr>
              <a:t>Model overview: Template Matching</a:t>
            </a:r>
          </a:p>
        </p:txBody>
      </p:sp>
      <p:sp>
        <p:nvSpPr>
          <p:cNvPr id="10" name="TextBox 10"/>
          <p:cNvSpPr txBox="1"/>
          <p:nvPr/>
        </p:nvSpPr>
        <p:spPr>
          <a:xfrm>
            <a:off x="820187" y="7301190"/>
            <a:ext cx="15427815" cy="1056415"/>
          </a:xfrm>
          <a:prstGeom prst="rect">
            <a:avLst/>
          </a:prstGeom>
        </p:spPr>
        <p:txBody>
          <a:bodyPr lIns="0" tIns="0" rIns="0" bIns="0" rtlCol="0" anchor="t">
            <a:spAutoFit/>
          </a:bodyPr>
          <a:lstStyle/>
          <a:p>
            <a:pPr algn="l">
              <a:lnSpc>
                <a:spcPts val="4247"/>
              </a:lnSpc>
              <a:spcBef>
                <a:spcPct val="0"/>
              </a:spcBef>
            </a:pPr>
            <a:r>
              <a:rPr lang="en-US" sz="3033" spc="-121">
                <a:solidFill>
                  <a:srgbClr val="1E1E1E"/>
                </a:solidFill>
                <a:latin typeface="Helvetica World"/>
                <a:ea typeface="Helvetica World"/>
                <a:cs typeface="Helvetica World"/>
                <a:sym typeface="Helvetica World"/>
              </a:rPr>
              <a:t>A technique in image processing where a ​template image is slid over ​a larger image to find a match.​ Uses correlation or similarity metrics to determine matches.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446039"/>
            <a:ext cx="18288000" cy="1840961"/>
            <a:chOff x="0" y="0"/>
            <a:chExt cx="24384000" cy="2454614"/>
          </a:xfrm>
        </p:grpSpPr>
        <p:grpSp>
          <p:nvGrpSpPr>
            <p:cNvPr id="3" name="Group 3"/>
            <p:cNvGrpSpPr/>
            <p:nvPr/>
          </p:nvGrpSpPr>
          <p:grpSpPr>
            <a:xfrm>
              <a:off x="0" y="1363351"/>
              <a:ext cx="24384000" cy="1091263"/>
              <a:chOff x="0" y="0"/>
              <a:chExt cx="4816593" cy="215558"/>
            </a:xfrm>
          </p:grpSpPr>
          <p:sp>
            <p:nvSpPr>
              <p:cNvPr id="4" name="Freeform 4"/>
              <p:cNvSpPr/>
              <p:nvPr/>
            </p:nvSpPr>
            <p:spPr>
              <a:xfrm>
                <a:off x="0" y="0"/>
                <a:ext cx="4816592" cy="215558"/>
              </a:xfrm>
              <a:custGeom>
                <a:avLst/>
                <a:gdLst/>
                <a:ahLst/>
                <a:cxnLst/>
                <a:rect l="l" t="t" r="r" b="b"/>
                <a:pathLst>
                  <a:path w="4816592" h="215558">
                    <a:moveTo>
                      <a:pt x="0" y="0"/>
                    </a:moveTo>
                    <a:lnTo>
                      <a:pt x="4816592" y="0"/>
                    </a:lnTo>
                    <a:lnTo>
                      <a:pt x="4816592" y="215558"/>
                    </a:lnTo>
                    <a:lnTo>
                      <a:pt x="0" y="215558"/>
                    </a:lnTo>
                    <a:close/>
                  </a:path>
                </a:pathLst>
              </a:custGeom>
              <a:solidFill>
                <a:srgbClr val="FF3131"/>
              </a:solidFill>
            </p:spPr>
          </p:sp>
          <p:sp>
            <p:nvSpPr>
              <p:cNvPr id="5" name="TextBox 5"/>
              <p:cNvSpPr txBox="1"/>
              <p:nvPr/>
            </p:nvSpPr>
            <p:spPr>
              <a:xfrm>
                <a:off x="0" y="66675"/>
                <a:ext cx="4816593" cy="148883"/>
              </a:xfrm>
              <a:prstGeom prst="rect">
                <a:avLst/>
              </a:prstGeom>
            </p:spPr>
            <p:txBody>
              <a:bodyPr lIns="50800" tIns="50800" rIns="50800" bIns="50800" rtlCol="0" anchor="ctr"/>
              <a:lstStyle/>
              <a:p>
                <a:pPr algn="ctr">
                  <a:lnSpc>
                    <a:spcPts val="1439"/>
                  </a:lnSpc>
                </a:pPr>
                <a:r>
                  <a:rPr lang="en-US" sz="1799" spc="-71">
                    <a:solidFill>
                      <a:srgbClr val="FFFFFF"/>
                    </a:solidFill>
                    <a:latin typeface="Open Sauce"/>
                    <a:ea typeface="Open Sauce"/>
                    <a:cs typeface="Open Sauce"/>
                    <a:sym typeface="Open Sauce"/>
                  </a:rPr>
                  <a:t>Group 8:      Yakin Nazif      Unaiza Nawar Tanisha     Md. Rakibul Islam Rakib     Md. Mobenul Islam Chowdhury</a:t>
                </a:r>
              </a:p>
            </p:txBody>
          </p:sp>
        </p:grpSp>
        <p:sp>
          <p:nvSpPr>
            <p:cNvPr id="6" name="Freeform 6"/>
            <p:cNvSpPr/>
            <p:nvPr/>
          </p:nvSpPr>
          <p:spPr>
            <a:xfrm>
              <a:off x="21902313" y="0"/>
              <a:ext cx="2481687" cy="2454614"/>
            </a:xfrm>
            <a:custGeom>
              <a:avLst/>
              <a:gdLst/>
              <a:ahLst/>
              <a:cxnLst/>
              <a:rect l="l" t="t" r="r" b="b"/>
              <a:pathLst>
                <a:path w="2481687" h="2454614">
                  <a:moveTo>
                    <a:pt x="0" y="0"/>
                  </a:moveTo>
                  <a:lnTo>
                    <a:pt x="2481687" y="0"/>
                  </a:lnTo>
                  <a:lnTo>
                    <a:pt x="2481687" y="2454614"/>
                  </a:lnTo>
                  <a:lnTo>
                    <a:pt x="0" y="24546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7" name="TextBox 7"/>
          <p:cNvSpPr txBox="1"/>
          <p:nvPr/>
        </p:nvSpPr>
        <p:spPr>
          <a:xfrm>
            <a:off x="1028700" y="2248035"/>
            <a:ext cx="17259300" cy="2841359"/>
          </a:xfrm>
          <a:prstGeom prst="rect">
            <a:avLst/>
          </a:prstGeom>
        </p:spPr>
        <p:txBody>
          <a:bodyPr lIns="0" tIns="0" rIns="0" bIns="0" rtlCol="0" anchor="t">
            <a:spAutoFit/>
          </a:bodyPr>
          <a:lstStyle/>
          <a:p>
            <a:pPr marL="703933" lvl="1" indent="-351967" algn="l">
              <a:lnSpc>
                <a:spcPts val="4564"/>
              </a:lnSpc>
              <a:buFont typeface="Arial"/>
              <a:buChar char="•"/>
            </a:pPr>
            <a:r>
              <a:rPr lang="en-US" sz="3260" spc="-130">
                <a:solidFill>
                  <a:srgbClr val="000000"/>
                </a:solidFill>
                <a:latin typeface="Helvetica World"/>
                <a:ea typeface="Helvetica World"/>
                <a:cs typeface="Helvetica World"/>
                <a:sym typeface="Helvetica World"/>
              </a:rPr>
              <a:t>Effective for binary classification tasks. ​</a:t>
            </a:r>
          </a:p>
          <a:p>
            <a:pPr marL="703933" lvl="1" indent="-351967" algn="l">
              <a:lnSpc>
                <a:spcPts val="4564"/>
              </a:lnSpc>
              <a:buFont typeface="Arial"/>
              <a:buChar char="•"/>
            </a:pPr>
            <a:r>
              <a:rPr lang="en-US" sz="3260" spc="-130">
                <a:solidFill>
                  <a:srgbClr val="000000"/>
                </a:solidFill>
                <a:latin typeface="Helvetica World"/>
                <a:ea typeface="Helvetica World"/>
                <a:cs typeface="Helvetica World"/>
                <a:sym typeface="Helvetica World"/>
              </a:rPr>
              <a:t>Uses hyperplanes to separate data points.</a:t>
            </a:r>
          </a:p>
          <a:p>
            <a:pPr marL="703933" lvl="1" indent="-351967" algn="l">
              <a:lnSpc>
                <a:spcPts val="4564"/>
              </a:lnSpc>
              <a:buFont typeface="Arial"/>
              <a:buChar char="•"/>
            </a:pPr>
            <a:r>
              <a:rPr lang="en-US" sz="3260" spc="-130">
                <a:solidFill>
                  <a:srgbClr val="000000"/>
                </a:solidFill>
                <a:latin typeface="Helvetica World"/>
                <a:ea typeface="Helvetica World"/>
                <a:cs typeface="Helvetica World"/>
                <a:sym typeface="Helvetica World"/>
              </a:rPr>
              <a:t>A distance-based classifier that assigns class labels basedon the majority class among the k-nearest neighbors. ​</a:t>
            </a:r>
          </a:p>
          <a:p>
            <a:pPr marL="703933" lvl="1" indent="-351967" algn="l">
              <a:lnSpc>
                <a:spcPts val="4564"/>
              </a:lnSpc>
              <a:buFont typeface="Arial"/>
              <a:buChar char="•"/>
            </a:pPr>
            <a:r>
              <a:rPr lang="en-US" sz="3260" spc="-130">
                <a:solidFill>
                  <a:srgbClr val="000000"/>
                </a:solidFill>
                <a:latin typeface="Helvetica World"/>
                <a:ea typeface="Helvetica World"/>
                <a:cs typeface="Helvetica World"/>
                <a:sym typeface="Helvetica World"/>
              </a:rPr>
              <a:t>Simple to implement and interpret.</a:t>
            </a:r>
          </a:p>
        </p:txBody>
      </p:sp>
      <p:sp>
        <p:nvSpPr>
          <p:cNvPr id="8" name="TextBox 8"/>
          <p:cNvSpPr txBox="1"/>
          <p:nvPr/>
        </p:nvSpPr>
        <p:spPr>
          <a:xfrm>
            <a:off x="3330390" y="923925"/>
            <a:ext cx="11627219" cy="939800"/>
          </a:xfrm>
          <a:prstGeom prst="rect">
            <a:avLst/>
          </a:prstGeom>
        </p:spPr>
        <p:txBody>
          <a:bodyPr lIns="0" tIns="0" rIns="0" bIns="0" rtlCol="0" anchor="t">
            <a:spAutoFit/>
          </a:bodyPr>
          <a:lstStyle/>
          <a:p>
            <a:pPr marL="0" lvl="0" indent="0" algn="ctr">
              <a:lnSpc>
                <a:spcPts val="7000"/>
              </a:lnSpc>
              <a:spcBef>
                <a:spcPct val="0"/>
              </a:spcBef>
            </a:pPr>
            <a:r>
              <a:rPr lang="en-US" sz="5000" b="1" u="none" strike="noStrike" spc="-200">
                <a:solidFill>
                  <a:srgbClr val="FF3131"/>
                </a:solidFill>
                <a:latin typeface="Helvetica World Bold"/>
                <a:ea typeface="Helvetica World Bold"/>
                <a:cs typeface="Helvetica World Bold"/>
                <a:sym typeface="Helvetica World Bold"/>
              </a:rPr>
              <a:t>Model Overview: K nearest Neighbor</a:t>
            </a:r>
          </a:p>
        </p:txBody>
      </p:sp>
      <p:sp>
        <p:nvSpPr>
          <p:cNvPr id="9" name="TextBox 9"/>
          <p:cNvSpPr txBox="1"/>
          <p:nvPr/>
        </p:nvSpPr>
        <p:spPr>
          <a:xfrm>
            <a:off x="6542480" y="6033765"/>
            <a:ext cx="4168229" cy="705484"/>
          </a:xfrm>
          <a:prstGeom prst="rect">
            <a:avLst/>
          </a:prstGeom>
        </p:spPr>
        <p:txBody>
          <a:bodyPr lIns="0" tIns="0" rIns="0" bIns="0" rtlCol="0" anchor="t">
            <a:spAutoFit/>
          </a:bodyPr>
          <a:lstStyle/>
          <a:p>
            <a:pPr algn="ctr">
              <a:lnSpc>
                <a:spcPts val="5740"/>
              </a:lnSpc>
              <a:spcBef>
                <a:spcPct val="0"/>
              </a:spcBef>
            </a:pPr>
            <a:r>
              <a:rPr lang="en-US" sz="4100" spc="-164">
                <a:solidFill>
                  <a:srgbClr val="000000"/>
                </a:solidFill>
                <a:latin typeface="Open Sauce"/>
                <a:ea typeface="Open Sauce"/>
                <a:cs typeface="Open Sauce"/>
                <a:sym typeface="Open Sauce"/>
              </a:rPr>
              <a:t>Training &amp; Testing</a:t>
            </a:r>
          </a:p>
        </p:txBody>
      </p:sp>
      <p:sp>
        <p:nvSpPr>
          <p:cNvPr id="10" name="TextBox 10"/>
          <p:cNvSpPr txBox="1"/>
          <p:nvPr/>
        </p:nvSpPr>
        <p:spPr>
          <a:xfrm>
            <a:off x="1222740" y="7088709"/>
            <a:ext cx="15842520" cy="1126871"/>
          </a:xfrm>
          <a:prstGeom prst="rect">
            <a:avLst/>
          </a:prstGeom>
        </p:spPr>
        <p:txBody>
          <a:bodyPr lIns="0" tIns="0" rIns="0" bIns="0" rtlCol="0" anchor="t">
            <a:spAutoFit/>
          </a:bodyPr>
          <a:lstStyle/>
          <a:p>
            <a:pPr algn="l">
              <a:lnSpc>
                <a:spcPts val="4564"/>
              </a:lnSpc>
              <a:spcBef>
                <a:spcPct val="0"/>
              </a:spcBef>
            </a:pPr>
            <a:r>
              <a:rPr lang="en-US" sz="3260" spc="-130">
                <a:solidFill>
                  <a:srgbClr val="000000"/>
                </a:solidFill>
                <a:latin typeface="Helvetica World"/>
                <a:ea typeface="Helvetica World"/>
                <a:cs typeface="Helvetica World"/>
                <a:sym typeface="Helvetica World"/>
              </a:rPr>
              <a:t>Train-Test Split: 80% of the data was used for training,and 20% for testing. ​</a:t>
            </a:r>
          </a:p>
          <a:p>
            <a:pPr algn="l">
              <a:lnSpc>
                <a:spcPts val="4564"/>
              </a:lnSpc>
              <a:spcBef>
                <a:spcPct val="0"/>
              </a:spcBef>
            </a:pPr>
            <a:r>
              <a:rPr lang="en-US" sz="3260" spc="-130">
                <a:solidFill>
                  <a:srgbClr val="000000"/>
                </a:solidFill>
                <a:latin typeface="Helvetica World"/>
                <a:ea typeface="Helvetica World"/>
                <a:cs typeface="Helvetica World"/>
                <a:sym typeface="Helvetica World"/>
              </a:rPr>
              <a:t>Metrics Used: ​Accuracy ​, Precision , ​Recall , F1 Score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446039"/>
            <a:ext cx="18288000" cy="1840961"/>
            <a:chOff x="0" y="0"/>
            <a:chExt cx="24384000" cy="2454614"/>
          </a:xfrm>
        </p:grpSpPr>
        <p:grpSp>
          <p:nvGrpSpPr>
            <p:cNvPr id="3" name="Group 3"/>
            <p:cNvGrpSpPr/>
            <p:nvPr/>
          </p:nvGrpSpPr>
          <p:grpSpPr>
            <a:xfrm>
              <a:off x="0" y="1363351"/>
              <a:ext cx="24384000" cy="1091263"/>
              <a:chOff x="0" y="0"/>
              <a:chExt cx="4816593" cy="215558"/>
            </a:xfrm>
          </p:grpSpPr>
          <p:sp>
            <p:nvSpPr>
              <p:cNvPr id="4" name="Freeform 4"/>
              <p:cNvSpPr/>
              <p:nvPr/>
            </p:nvSpPr>
            <p:spPr>
              <a:xfrm>
                <a:off x="0" y="0"/>
                <a:ext cx="4816592" cy="215558"/>
              </a:xfrm>
              <a:custGeom>
                <a:avLst/>
                <a:gdLst/>
                <a:ahLst/>
                <a:cxnLst/>
                <a:rect l="l" t="t" r="r" b="b"/>
                <a:pathLst>
                  <a:path w="4816592" h="215558">
                    <a:moveTo>
                      <a:pt x="0" y="0"/>
                    </a:moveTo>
                    <a:lnTo>
                      <a:pt x="4816592" y="0"/>
                    </a:lnTo>
                    <a:lnTo>
                      <a:pt x="4816592" y="215558"/>
                    </a:lnTo>
                    <a:lnTo>
                      <a:pt x="0" y="215558"/>
                    </a:lnTo>
                    <a:close/>
                  </a:path>
                </a:pathLst>
              </a:custGeom>
              <a:solidFill>
                <a:srgbClr val="FF3131"/>
              </a:solidFill>
            </p:spPr>
          </p:sp>
          <p:sp>
            <p:nvSpPr>
              <p:cNvPr id="5" name="TextBox 5"/>
              <p:cNvSpPr txBox="1"/>
              <p:nvPr/>
            </p:nvSpPr>
            <p:spPr>
              <a:xfrm>
                <a:off x="0" y="66675"/>
                <a:ext cx="4816593" cy="148883"/>
              </a:xfrm>
              <a:prstGeom prst="rect">
                <a:avLst/>
              </a:prstGeom>
            </p:spPr>
            <p:txBody>
              <a:bodyPr lIns="50800" tIns="50800" rIns="50800" bIns="50800" rtlCol="0" anchor="ctr"/>
              <a:lstStyle/>
              <a:p>
                <a:pPr algn="ctr">
                  <a:lnSpc>
                    <a:spcPts val="1439"/>
                  </a:lnSpc>
                </a:pPr>
                <a:r>
                  <a:rPr lang="en-US" sz="1799" spc="-71">
                    <a:solidFill>
                      <a:srgbClr val="FFFFFF"/>
                    </a:solidFill>
                    <a:latin typeface="Open Sauce"/>
                    <a:ea typeface="Open Sauce"/>
                    <a:cs typeface="Open Sauce"/>
                    <a:sym typeface="Open Sauce"/>
                  </a:rPr>
                  <a:t>Group 8:      Yakin Nazif      Unaiza Nawar Tanisha     Md. Rakibul Islam Rakib     Md. Mobenul Islam Chowdhury</a:t>
                </a:r>
              </a:p>
            </p:txBody>
          </p:sp>
        </p:grpSp>
        <p:sp>
          <p:nvSpPr>
            <p:cNvPr id="6" name="Freeform 6"/>
            <p:cNvSpPr/>
            <p:nvPr/>
          </p:nvSpPr>
          <p:spPr>
            <a:xfrm>
              <a:off x="21902313" y="0"/>
              <a:ext cx="2481687" cy="2454614"/>
            </a:xfrm>
            <a:custGeom>
              <a:avLst/>
              <a:gdLst/>
              <a:ahLst/>
              <a:cxnLst/>
              <a:rect l="l" t="t" r="r" b="b"/>
              <a:pathLst>
                <a:path w="2481687" h="2454614">
                  <a:moveTo>
                    <a:pt x="0" y="0"/>
                  </a:moveTo>
                  <a:lnTo>
                    <a:pt x="2481687" y="0"/>
                  </a:lnTo>
                  <a:lnTo>
                    <a:pt x="2481687" y="2454614"/>
                  </a:lnTo>
                  <a:lnTo>
                    <a:pt x="0" y="24546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7" name="Freeform 7"/>
          <p:cNvSpPr/>
          <p:nvPr/>
        </p:nvSpPr>
        <p:spPr>
          <a:xfrm>
            <a:off x="1028700" y="2474416"/>
            <a:ext cx="8623235" cy="1246327"/>
          </a:xfrm>
          <a:custGeom>
            <a:avLst/>
            <a:gdLst/>
            <a:ahLst/>
            <a:cxnLst/>
            <a:rect l="l" t="t" r="r" b="b"/>
            <a:pathLst>
              <a:path w="8623235" h="1246327">
                <a:moveTo>
                  <a:pt x="0" y="0"/>
                </a:moveTo>
                <a:lnTo>
                  <a:pt x="8623235" y="0"/>
                </a:lnTo>
                <a:lnTo>
                  <a:pt x="8623235" y="1246327"/>
                </a:lnTo>
                <a:lnTo>
                  <a:pt x="0" y="1246327"/>
                </a:lnTo>
                <a:lnTo>
                  <a:pt x="0" y="0"/>
                </a:lnTo>
                <a:close/>
              </a:path>
            </a:pathLst>
          </a:custGeom>
          <a:blipFill>
            <a:blip r:embed="rId4"/>
            <a:stretch>
              <a:fillRect/>
            </a:stretch>
          </a:blipFill>
        </p:spPr>
      </p:sp>
      <p:sp>
        <p:nvSpPr>
          <p:cNvPr id="8" name="Freeform 8"/>
          <p:cNvSpPr/>
          <p:nvPr/>
        </p:nvSpPr>
        <p:spPr>
          <a:xfrm>
            <a:off x="1028700" y="3720743"/>
            <a:ext cx="8623235" cy="4091840"/>
          </a:xfrm>
          <a:custGeom>
            <a:avLst/>
            <a:gdLst/>
            <a:ahLst/>
            <a:cxnLst/>
            <a:rect l="l" t="t" r="r" b="b"/>
            <a:pathLst>
              <a:path w="8623235" h="4091840">
                <a:moveTo>
                  <a:pt x="0" y="0"/>
                </a:moveTo>
                <a:lnTo>
                  <a:pt x="8623235" y="0"/>
                </a:lnTo>
                <a:lnTo>
                  <a:pt x="8623235" y="4091841"/>
                </a:lnTo>
                <a:lnTo>
                  <a:pt x="0" y="4091841"/>
                </a:lnTo>
                <a:lnTo>
                  <a:pt x="0" y="0"/>
                </a:lnTo>
                <a:close/>
              </a:path>
            </a:pathLst>
          </a:custGeom>
          <a:blipFill>
            <a:blip r:embed="rId5"/>
            <a:stretch>
              <a:fillRect l="-347" r="-347" b="-38523"/>
            </a:stretch>
          </a:blipFill>
        </p:spPr>
      </p:sp>
      <p:sp>
        <p:nvSpPr>
          <p:cNvPr id="9" name="Freeform 9"/>
          <p:cNvSpPr/>
          <p:nvPr/>
        </p:nvSpPr>
        <p:spPr>
          <a:xfrm>
            <a:off x="9998850" y="2474416"/>
            <a:ext cx="4773520" cy="3194737"/>
          </a:xfrm>
          <a:custGeom>
            <a:avLst/>
            <a:gdLst/>
            <a:ahLst/>
            <a:cxnLst/>
            <a:rect l="l" t="t" r="r" b="b"/>
            <a:pathLst>
              <a:path w="4773520" h="3194737">
                <a:moveTo>
                  <a:pt x="0" y="0"/>
                </a:moveTo>
                <a:lnTo>
                  <a:pt x="4773520" y="0"/>
                </a:lnTo>
                <a:lnTo>
                  <a:pt x="4773520" y="3194737"/>
                </a:lnTo>
                <a:lnTo>
                  <a:pt x="0" y="3194737"/>
                </a:lnTo>
                <a:lnTo>
                  <a:pt x="0" y="0"/>
                </a:lnTo>
                <a:close/>
              </a:path>
            </a:pathLst>
          </a:custGeom>
          <a:blipFill>
            <a:blip r:embed="rId6"/>
            <a:stretch>
              <a:fillRect l="-22034" t="-46646" r="-22702" b="-7981"/>
            </a:stretch>
          </a:blipFill>
        </p:spPr>
      </p:sp>
      <p:sp>
        <p:nvSpPr>
          <p:cNvPr id="10" name="TextBox 10"/>
          <p:cNvSpPr txBox="1"/>
          <p:nvPr/>
        </p:nvSpPr>
        <p:spPr>
          <a:xfrm>
            <a:off x="6405114" y="959944"/>
            <a:ext cx="5477768" cy="861060"/>
          </a:xfrm>
          <a:prstGeom prst="rect">
            <a:avLst/>
          </a:prstGeom>
        </p:spPr>
        <p:txBody>
          <a:bodyPr wrap="square" lIns="0" tIns="0" rIns="0" bIns="0" rtlCol="0" anchor="t">
            <a:spAutoFit/>
          </a:bodyPr>
          <a:lstStyle/>
          <a:p>
            <a:pPr algn="ctr">
              <a:lnSpc>
                <a:spcPts val="7139"/>
              </a:lnSpc>
              <a:spcBef>
                <a:spcPct val="0"/>
              </a:spcBef>
            </a:pPr>
            <a:r>
              <a:rPr lang="en-US" sz="5100" b="1" spc="-204" dirty="0">
                <a:solidFill>
                  <a:srgbClr val="FF3131"/>
                </a:solidFill>
                <a:latin typeface="Open Sauce Bold"/>
                <a:ea typeface="Open Sauce Bold"/>
                <a:cs typeface="Open Sauce Bold"/>
                <a:sym typeface="Open Sauce Bold"/>
              </a:rPr>
              <a:t>Random Forest</a:t>
            </a:r>
          </a:p>
        </p:txBody>
      </p:sp>
      <p:sp>
        <p:nvSpPr>
          <p:cNvPr id="11" name="TextBox 11"/>
          <p:cNvSpPr txBox="1"/>
          <p:nvPr/>
        </p:nvSpPr>
        <p:spPr>
          <a:xfrm>
            <a:off x="9998850" y="5833014"/>
            <a:ext cx="6575659" cy="2613025"/>
          </a:xfrm>
          <a:prstGeom prst="rect">
            <a:avLst/>
          </a:prstGeom>
        </p:spPr>
        <p:txBody>
          <a:bodyPr lIns="0" tIns="0" rIns="0" bIns="0" rtlCol="0" anchor="t">
            <a:spAutoFit/>
          </a:bodyPr>
          <a:lstStyle/>
          <a:p>
            <a:pPr algn="l">
              <a:lnSpc>
                <a:spcPts val="3499"/>
              </a:lnSpc>
              <a:spcBef>
                <a:spcPct val="0"/>
              </a:spcBef>
            </a:pPr>
            <a:r>
              <a:rPr lang="en-US" sz="2499" spc="-99">
                <a:solidFill>
                  <a:srgbClr val="000000"/>
                </a:solidFill>
                <a:latin typeface="Helvetica World"/>
                <a:ea typeface="Helvetica World"/>
                <a:cs typeface="Helvetica World"/>
                <a:sym typeface="Helvetica World"/>
              </a:rPr>
              <a:t>A random forest is an ensemble machine learning algorithm that builds multiple decision trees on random subsets of data and features, then combines their predictions through voting (classification) or averaging (regression) to improve accuracy and reduce overfitting.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446039"/>
            <a:ext cx="18288000" cy="1840961"/>
            <a:chOff x="0" y="0"/>
            <a:chExt cx="24384000" cy="2454614"/>
          </a:xfrm>
        </p:grpSpPr>
        <p:grpSp>
          <p:nvGrpSpPr>
            <p:cNvPr id="3" name="Group 3"/>
            <p:cNvGrpSpPr/>
            <p:nvPr/>
          </p:nvGrpSpPr>
          <p:grpSpPr>
            <a:xfrm>
              <a:off x="0" y="1363351"/>
              <a:ext cx="24384000" cy="1091263"/>
              <a:chOff x="0" y="0"/>
              <a:chExt cx="4816593" cy="215558"/>
            </a:xfrm>
          </p:grpSpPr>
          <p:sp>
            <p:nvSpPr>
              <p:cNvPr id="4" name="Freeform 4"/>
              <p:cNvSpPr/>
              <p:nvPr/>
            </p:nvSpPr>
            <p:spPr>
              <a:xfrm>
                <a:off x="0" y="0"/>
                <a:ext cx="4816592" cy="215558"/>
              </a:xfrm>
              <a:custGeom>
                <a:avLst/>
                <a:gdLst/>
                <a:ahLst/>
                <a:cxnLst/>
                <a:rect l="l" t="t" r="r" b="b"/>
                <a:pathLst>
                  <a:path w="4816592" h="215558">
                    <a:moveTo>
                      <a:pt x="0" y="0"/>
                    </a:moveTo>
                    <a:lnTo>
                      <a:pt x="4816592" y="0"/>
                    </a:lnTo>
                    <a:lnTo>
                      <a:pt x="4816592" y="215558"/>
                    </a:lnTo>
                    <a:lnTo>
                      <a:pt x="0" y="215558"/>
                    </a:lnTo>
                    <a:close/>
                  </a:path>
                </a:pathLst>
              </a:custGeom>
              <a:solidFill>
                <a:srgbClr val="FF3131"/>
              </a:solidFill>
            </p:spPr>
          </p:sp>
          <p:sp>
            <p:nvSpPr>
              <p:cNvPr id="5" name="TextBox 5"/>
              <p:cNvSpPr txBox="1"/>
              <p:nvPr/>
            </p:nvSpPr>
            <p:spPr>
              <a:xfrm>
                <a:off x="0" y="66675"/>
                <a:ext cx="4816593" cy="148883"/>
              </a:xfrm>
              <a:prstGeom prst="rect">
                <a:avLst/>
              </a:prstGeom>
            </p:spPr>
            <p:txBody>
              <a:bodyPr lIns="50800" tIns="50800" rIns="50800" bIns="50800" rtlCol="0" anchor="ctr"/>
              <a:lstStyle/>
              <a:p>
                <a:pPr algn="ctr">
                  <a:lnSpc>
                    <a:spcPts val="1439"/>
                  </a:lnSpc>
                </a:pPr>
                <a:r>
                  <a:rPr lang="en-US" sz="1799" spc="-71">
                    <a:solidFill>
                      <a:srgbClr val="FFFFFF"/>
                    </a:solidFill>
                    <a:latin typeface="Open Sauce"/>
                    <a:ea typeface="Open Sauce"/>
                    <a:cs typeface="Open Sauce"/>
                    <a:sym typeface="Open Sauce"/>
                  </a:rPr>
                  <a:t>Group 8:      Yakin Nazif      Unaiza Nawar Tanisha     Md. Rakibul Islam Rakib     Md. Mobenul Islam Chowdhury</a:t>
                </a:r>
              </a:p>
            </p:txBody>
          </p:sp>
        </p:grpSp>
        <p:sp>
          <p:nvSpPr>
            <p:cNvPr id="6" name="Freeform 6"/>
            <p:cNvSpPr/>
            <p:nvPr/>
          </p:nvSpPr>
          <p:spPr>
            <a:xfrm>
              <a:off x="21902313" y="0"/>
              <a:ext cx="2481687" cy="2454614"/>
            </a:xfrm>
            <a:custGeom>
              <a:avLst/>
              <a:gdLst/>
              <a:ahLst/>
              <a:cxnLst/>
              <a:rect l="l" t="t" r="r" b="b"/>
              <a:pathLst>
                <a:path w="2481687" h="2454614">
                  <a:moveTo>
                    <a:pt x="0" y="0"/>
                  </a:moveTo>
                  <a:lnTo>
                    <a:pt x="2481687" y="0"/>
                  </a:lnTo>
                  <a:lnTo>
                    <a:pt x="2481687" y="2454614"/>
                  </a:lnTo>
                  <a:lnTo>
                    <a:pt x="0" y="24546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7" name="Freeform 7"/>
          <p:cNvSpPr/>
          <p:nvPr/>
        </p:nvSpPr>
        <p:spPr>
          <a:xfrm>
            <a:off x="1028700" y="2618404"/>
            <a:ext cx="8730540" cy="5827635"/>
          </a:xfrm>
          <a:custGeom>
            <a:avLst/>
            <a:gdLst/>
            <a:ahLst/>
            <a:cxnLst/>
            <a:rect l="l" t="t" r="r" b="b"/>
            <a:pathLst>
              <a:path w="8730540" h="5827635">
                <a:moveTo>
                  <a:pt x="0" y="0"/>
                </a:moveTo>
                <a:lnTo>
                  <a:pt x="8730540" y="0"/>
                </a:lnTo>
                <a:lnTo>
                  <a:pt x="8730540" y="5827635"/>
                </a:lnTo>
                <a:lnTo>
                  <a:pt x="0" y="5827635"/>
                </a:lnTo>
                <a:lnTo>
                  <a:pt x="0" y="0"/>
                </a:lnTo>
                <a:close/>
              </a:path>
            </a:pathLst>
          </a:custGeom>
          <a:blipFill>
            <a:blip r:embed="rId4"/>
            <a:stretch>
              <a:fillRect/>
            </a:stretch>
          </a:blipFill>
        </p:spPr>
      </p:sp>
      <p:sp>
        <p:nvSpPr>
          <p:cNvPr id="8" name="TextBox 8"/>
          <p:cNvSpPr txBox="1"/>
          <p:nvPr/>
        </p:nvSpPr>
        <p:spPr>
          <a:xfrm>
            <a:off x="3554281" y="959944"/>
            <a:ext cx="11179433" cy="861060"/>
          </a:xfrm>
          <a:prstGeom prst="rect">
            <a:avLst/>
          </a:prstGeom>
        </p:spPr>
        <p:txBody>
          <a:bodyPr wrap="square" lIns="0" tIns="0" rIns="0" bIns="0" rtlCol="0" anchor="t">
            <a:spAutoFit/>
          </a:bodyPr>
          <a:lstStyle/>
          <a:p>
            <a:pPr algn="ctr">
              <a:lnSpc>
                <a:spcPts val="7139"/>
              </a:lnSpc>
              <a:spcBef>
                <a:spcPct val="0"/>
              </a:spcBef>
            </a:pPr>
            <a:r>
              <a:rPr lang="en-US" sz="5100" b="1" spc="-204" dirty="0">
                <a:solidFill>
                  <a:srgbClr val="FF3131"/>
                </a:solidFill>
                <a:latin typeface="Open Sauce Bold"/>
                <a:ea typeface="Open Sauce Bold"/>
                <a:cs typeface="Open Sauce Bold"/>
                <a:sym typeface="Open Sauce Bold"/>
              </a:rPr>
              <a:t>Future prospect of this technology</a:t>
            </a:r>
          </a:p>
        </p:txBody>
      </p:sp>
      <p:sp>
        <p:nvSpPr>
          <p:cNvPr id="9" name="TextBox 9"/>
          <p:cNvSpPr txBox="1"/>
          <p:nvPr/>
        </p:nvSpPr>
        <p:spPr>
          <a:xfrm>
            <a:off x="9977611" y="2570779"/>
            <a:ext cx="6575659" cy="5241925"/>
          </a:xfrm>
          <a:prstGeom prst="rect">
            <a:avLst/>
          </a:prstGeom>
        </p:spPr>
        <p:txBody>
          <a:bodyPr lIns="0" tIns="0" rIns="0" bIns="0" rtlCol="0" anchor="t">
            <a:spAutoFit/>
          </a:bodyPr>
          <a:lstStyle/>
          <a:p>
            <a:pPr marL="539749" lvl="1" indent="-269875" algn="l">
              <a:lnSpc>
                <a:spcPts val="3499"/>
              </a:lnSpc>
              <a:spcBef>
                <a:spcPct val="0"/>
              </a:spcBef>
              <a:buFont typeface="Arial"/>
              <a:buChar char="•"/>
            </a:pPr>
            <a:r>
              <a:rPr lang="en-US" sz="2499" spc="-99">
                <a:solidFill>
                  <a:srgbClr val="000000"/>
                </a:solidFill>
                <a:latin typeface="Helvetica World"/>
                <a:ea typeface="Helvetica World"/>
                <a:cs typeface="Helvetica World"/>
                <a:sym typeface="Helvetica World"/>
              </a:rPr>
              <a:t>Autonomous Vehicles: Enables self-driving cars to accurately detect and stop at signs for safer navigation.</a:t>
            </a:r>
          </a:p>
          <a:p>
            <a:pPr marL="539749" lvl="1" indent="-269875" algn="l">
              <a:lnSpc>
                <a:spcPts val="3499"/>
              </a:lnSpc>
              <a:spcBef>
                <a:spcPct val="0"/>
              </a:spcBef>
              <a:buFont typeface="Arial"/>
              <a:buChar char="•"/>
            </a:pPr>
            <a:r>
              <a:rPr lang="en-US" sz="2499" spc="-99">
                <a:solidFill>
                  <a:srgbClr val="000000"/>
                </a:solidFill>
                <a:latin typeface="Helvetica World"/>
                <a:ea typeface="Helvetica World"/>
                <a:cs typeface="Helvetica World"/>
                <a:sym typeface="Helvetica World"/>
              </a:rPr>
              <a:t>Driver Assistance Systems (ADAS): Alerts drivers to stop signs in vehicles, improving safety in poor conditions.</a:t>
            </a:r>
          </a:p>
          <a:p>
            <a:pPr marL="539749" lvl="1" indent="-269875" algn="l">
              <a:lnSpc>
                <a:spcPts val="3499"/>
              </a:lnSpc>
              <a:spcBef>
                <a:spcPct val="0"/>
              </a:spcBef>
              <a:buFont typeface="Arial"/>
              <a:buChar char="•"/>
            </a:pPr>
            <a:r>
              <a:rPr lang="en-US" sz="2499" spc="-99">
                <a:solidFill>
                  <a:srgbClr val="000000"/>
                </a:solidFill>
                <a:latin typeface="Helvetica World"/>
                <a:ea typeface="Helvetica World"/>
                <a:cs typeface="Helvetica World"/>
                <a:sym typeface="Helvetica World"/>
              </a:rPr>
              <a:t>Traffic Enforcement: Cameras monitor intersections to detect and record stop sign violations automatically.</a:t>
            </a:r>
          </a:p>
          <a:p>
            <a:pPr marL="539749" lvl="1" indent="-269875" algn="l">
              <a:lnSpc>
                <a:spcPts val="3499"/>
              </a:lnSpc>
              <a:spcBef>
                <a:spcPct val="0"/>
              </a:spcBef>
              <a:buFont typeface="Arial"/>
              <a:buChar char="•"/>
            </a:pPr>
            <a:r>
              <a:rPr lang="en-US" sz="2499" spc="-99">
                <a:solidFill>
                  <a:srgbClr val="000000"/>
                </a:solidFill>
                <a:latin typeface="Helvetica World"/>
                <a:ea typeface="Helvetica World"/>
                <a:cs typeface="Helvetica World"/>
                <a:sym typeface="Helvetica World"/>
              </a:rPr>
              <a:t>Smart Cities: Supports AI-driven traffic management for better flow and compliance monitoring.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1021</Words>
  <Application>Microsoft Office PowerPoint</Application>
  <PresentationFormat>Custom</PresentationFormat>
  <Paragraphs>98</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Bicubik</vt:lpstr>
      <vt:lpstr>Calibri</vt:lpstr>
      <vt:lpstr>Arial</vt:lpstr>
      <vt:lpstr>Open Sauce</vt:lpstr>
      <vt:lpstr>Helvetica World</vt:lpstr>
      <vt:lpstr>Open Sauce Bold</vt:lpstr>
      <vt:lpstr>Helvetica World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and Black Modern Machine Learning Presentation</dc:title>
  <cp:lastModifiedBy>Yakin Nazif</cp:lastModifiedBy>
  <cp:revision>2</cp:revision>
  <dcterms:created xsi:type="dcterms:W3CDTF">2006-08-16T00:00:00Z</dcterms:created>
  <dcterms:modified xsi:type="dcterms:W3CDTF">2025-12-14T08:57:39Z</dcterms:modified>
  <dc:identifier>DAG7bZ6sDmY</dc:identifier>
</cp:coreProperties>
</file>